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5" r:id="rId2"/>
    <p:sldId id="286" r:id="rId3"/>
    <p:sldId id="287" r:id="rId4"/>
    <p:sldId id="258" r:id="rId5"/>
    <p:sldId id="28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3" d="100"/>
          <a:sy n="83" d="100"/>
        </p:scale>
        <p:origin x="547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D99D6-D552-4CE9-A857-5AAF19971035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4F2F7D-B062-4911-97C6-C3B2695DB2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02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6F15A-8040-4030-A1C1-6E4BADE21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EE1765-D2B8-4617-9C1C-43638975A1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C1C84B-2123-4BBC-8FE0-578101710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411D0-757B-4D63-87CD-BC0E44D3D335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5E285-5616-4231-BD26-605CAB833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3E13E-FDD5-47F7-A00F-092B8A920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26F1E-8FE2-40CB-A59D-CD3260EC3C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627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04BCB-D15D-49B6-AF96-6D2D06754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F8D310-10FE-47F4-B714-6B920DEB1B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63C50-C808-46E4-8E3E-CC16A9632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411D0-757B-4D63-87CD-BC0E44D3D335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B6E086-6F3F-4957-B09D-59010EE84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F7D84-8F1B-4892-A946-CE9D5BF11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26F1E-8FE2-40CB-A59D-CD3260EC3C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735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BA58E6-78CB-40B2-B0C7-9C34CC03D9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929F0D-CCD8-4611-8AB9-06A66B463B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ADFB0-8236-4D34-B491-9ED8590DE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411D0-757B-4D63-87CD-BC0E44D3D335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2AC80C-F760-47AD-9DA0-1CE2C5DC4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4D6434-E0E4-4628-8981-79447C8AA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26F1E-8FE2-40CB-A59D-CD3260EC3C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513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15D60-4E11-4443-9CC3-C64A2336D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24B0CB-8448-4A5F-B169-A9E64D82E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3EDF7-EB2B-493E-965F-C1193B92E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411D0-757B-4D63-87CD-BC0E44D3D335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805BF2-881D-4BAB-85F3-3326FE620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64364-BE1A-43D1-8872-D54D42F60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26F1E-8FE2-40CB-A59D-CD3260EC3C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773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92E99-5A49-4015-B0C1-1BC50AD26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D98AF7-8743-4221-9A06-E31D3EE20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03FABC-FB32-44BC-AC0A-0CBB47FE7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411D0-757B-4D63-87CD-BC0E44D3D335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8C2932-E86F-4240-836B-34B79F285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E0DB2-943B-40FA-B45B-DE27B3BCC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26F1E-8FE2-40CB-A59D-CD3260EC3C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778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1082-B174-41A7-A70E-626C44572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50294-A7AE-451B-972A-AC2D8FE0E2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BDD6ED-4E01-4548-8E19-2A10354DFA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4C1885-9A64-42F9-810F-160741BA7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411D0-757B-4D63-87CD-BC0E44D3D335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D0F396-7D57-466E-9576-2E5A1C8C7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671EDE-811D-4EB9-B4DE-5E5FF5AEC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26F1E-8FE2-40CB-A59D-CD3260EC3C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64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8E65E-5E43-437C-AC47-7DE0AC08C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AF8B46-E73A-4D47-AE10-24947334A6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0EA527-244A-4E2C-9667-B581155028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A6EEFD-06FC-474C-B444-E12EAAB216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E5456A-AA50-46AD-88D9-504C3A8D64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6A2EB5-4915-45EB-ACA0-EAF742EDE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411D0-757B-4D63-87CD-BC0E44D3D335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BC1E05-03FE-4882-9A60-A796EF4A4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DBE16D-CF47-4EE7-95F2-1BC3741A8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26F1E-8FE2-40CB-A59D-CD3260EC3C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443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5BFEC-6984-4610-A6CD-4853D1E13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D769A2-5C61-4E0E-8C4A-45D5D63CF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411D0-757B-4D63-87CD-BC0E44D3D335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22DECD-51E6-4210-AC99-09915B832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96F77C-BCC6-44D5-A9DA-640CA87C4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26F1E-8FE2-40CB-A59D-CD3260EC3C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039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979485-BA72-46B7-9961-B539B8437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411D0-757B-4D63-87CD-BC0E44D3D335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8B4A54-05EE-47B4-9D27-2E8FE12B4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4D2EA4-947B-4402-9C14-D61A55787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26F1E-8FE2-40CB-A59D-CD3260EC3C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906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7BE6C-B1FE-4B17-9CDA-C01D2BF26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AAFB9-5E57-4B1A-AB99-982DEAB95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8808C6-8E12-491C-8D83-32C3CBE86A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45A0B9-0FAF-4ABB-BDFB-9BF29ED6F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411D0-757B-4D63-87CD-BC0E44D3D335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872202-B068-436D-910C-C63F40D70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C51B61-5667-4952-B014-A259A0AFD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26F1E-8FE2-40CB-A59D-CD3260EC3C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73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21394-2CFA-4CD7-AB96-6835A0BCD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0FFFF2-985F-47D6-AD23-A9DC6144E7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623712-54E7-4C43-8146-3D298D4FDC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DAF8DF-2255-45A1-8E10-53A7B913A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411D0-757B-4D63-87CD-BC0E44D3D335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3962CD-FA39-40A2-A835-A02627AAB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7F24AE-DFFA-455C-AEB9-B619B9A31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26F1E-8FE2-40CB-A59D-CD3260EC3C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095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2AA91E-B7EF-48AE-806F-418B5F6AD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0AAC55-11CD-4DAA-84A8-34D5617975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83030-A613-4646-A7E4-2B27D4272D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411D0-757B-4D63-87CD-BC0E44D3D335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41204A-EA2F-4D4E-9131-CCE86A555D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DD0CFE-B47F-4086-BF8A-4D444E9F41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26F1E-8FE2-40CB-A59D-CD3260EC3C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207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yamlvalidator.com/" TargetMode="Externa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111AB2E9-5B9F-4877-805E-50A1747855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GB" dirty="0"/>
              <a:t>MatFlow troubleshooting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FC618BA-D442-4113-B6AB-D2B830AD8776}"/>
              </a:ext>
            </a:extLst>
          </p:cNvPr>
          <p:cNvSpPr txBox="1"/>
          <p:nvPr/>
        </p:nvSpPr>
        <p:spPr>
          <a:xfrm>
            <a:off x="5445822" y="4488873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01/12/2021</a:t>
            </a:r>
          </a:p>
        </p:txBody>
      </p:sp>
    </p:spTree>
    <p:extLst>
      <p:ext uri="{BB962C8B-B14F-4D97-AF65-F5344CB8AC3E}">
        <p14:creationId xmlns:p14="http://schemas.microsoft.com/office/powerpoint/2010/main" val="3065383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B7314C-3FB8-4AB3-B312-6786A0C79391}"/>
              </a:ext>
            </a:extLst>
          </p:cNvPr>
          <p:cNvSpPr/>
          <p:nvPr/>
        </p:nvSpPr>
        <p:spPr>
          <a:xfrm>
            <a:off x="0" y="1"/>
            <a:ext cx="12192000" cy="764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Subtitle 4">
            <a:extLst>
              <a:ext uri="{FF2B5EF4-FFF2-40B4-BE49-F238E27FC236}">
                <a16:creationId xmlns:a16="http://schemas.microsoft.com/office/drawing/2014/main" id="{EDE9CF2B-E1C2-4C0E-B417-01E0F30CD362}"/>
              </a:ext>
            </a:extLst>
          </p:cNvPr>
          <p:cNvSpPr txBox="1">
            <a:spLocks/>
          </p:cNvSpPr>
          <p:nvPr/>
        </p:nvSpPr>
        <p:spPr>
          <a:xfrm>
            <a:off x="930030" y="43768"/>
            <a:ext cx="10331939" cy="6767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072"/>
              </a:spcBef>
              <a:buNone/>
            </a:pPr>
            <a:r>
              <a:rPr lang="en-GB" sz="4400" dirty="0">
                <a:solidFill>
                  <a:srgbClr val="FFC000"/>
                </a:solidFill>
                <a:latin typeface="+mj-lt"/>
                <a:ea typeface="DejaVu Sans"/>
                <a:cs typeface="Arial" panose="020B0604020202020204" pitchFamily="34" charset="0"/>
              </a:rPr>
              <a:t>First steps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A348AD7-E58F-4B72-83F8-E460B82A5BAC}"/>
              </a:ext>
            </a:extLst>
          </p:cNvPr>
          <p:cNvSpPr txBox="1">
            <a:spLocks/>
          </p:cNvSpPr>
          <p:nvPr/>
        </p:nvSpPr>
        <p:spPr>
          <a:xfrm>
            <a:off x="930030" y="843321"/>
            <a:ext cx="7886700" cy="383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300" b="1" dirty="0">
              <a:solidFill>
                <a:srgbClr val="0B5FA5"/>
              </a:solidFill>
              <a:cs typeface="Arial" panose="020B0604020202020204" pitchFamily="34" charset="0"/>
            </a:endParaRP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726E1B23-E51E-4368-AABC-51423CE788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51" y="-53589"/>
            <a:ext cx="790402" cy="89691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F58F2247-CEC5-4CDA-B25B-9AEE12ABAC85}"/>
              </a:ext>
            </a:extLst>
          </p:cNvPr>
          <p:cNvSpPr txBox="1"/>
          <p:nvPr/>
        </p:nvSpPr>
        <p:spPr>
          <a:xfrm>
            <a:off x="1082429" y="1335996"/>
            <a:ext cx="9742323" cy="4022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/>
              <a:t>If you think there is a problem, run </a:t>
            </a:r>
            <a:r>
              <a:rPr lang="en-GB" sz="1400" dirty="0">
                <a:highlight>
                  <a:srgbClr val="C0C0C0"/>
                </a:highlight>
                <a:latin typeface="Consolas" panose="020B0609020204030204" pitchFamily="49" charset="0"/>
              </a:rPr>
              <a:t>matflow validate</a:t>
            </a:r>
            <a:r>
              <a:rPr lang="en-GB" sz="1400" dirty="0"/>
              <a:t> </a:t>
            </a:r>
            <a:r>
              <a:rPr lang="en-GB" dirty="0"/>
              <a:t>to check for missing extensions/schemas</a:t>
            </a:r>
            <a:endParaRPr lang="en-GB" sz="1800" dirty="0">
              <a:highlight>
                <a:srgbClr val="C0C0C0"/>
              </a:highlight>
              <a:latin typeface="Consolas" panose="020B0609020204030204" pitchFamily="49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1CAA5CE4-BBC1-41F4-9F62-987F6040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448" y="2009996"/>
            <a:ext cx="7373379" cy="743054"/>
          </a:xfrm>
          <a:prstGeom prst="rect">
            <a:avLst/>
          </a:prstGeom>
        </p:spPr>
      </p:pic>
      <p:sp>
        <p:nvSpPr>
          <p:cNvPr id="25" name="Arrow: Right 24">
            <a:extLst>
              <a:ext uri="{FF2B5EF4-FFF2-40B4-BE49-F238E27FC236}">
                <a16:creationId xmlns:a16="http://schemas.microsoft.com/office/drawing/2014/main" id="{198AD763-D6BE-4088-97D6-DF56EC37DAFD}"/>
              </a:ext>
            </a:extLst>
          </p:cNvPr>
          <p:cNvSpPr/>
          <p:nvPr/>
        </p:nvSpPr>
        <p:spPr>
          <a:xfrm>
            <a:off x="8054730" y="2160708"/>
            <a:ext cx="762000" cy="3449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6DCC49B-4144-4B04-A72D-1B3F80466C3D}"/>
              </a:ext>
            </a:extLst>
          </p:cNvPr>
          <p:cNvSpPr txBox="1"/>
          <p:nvPr/>
        </p:nvSpPr>
        <p:spPr>
          <a:xfrm>
            <a:off x="8983573" y="2125221"/>
            <a:ext cx="2970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Missing/outdated extension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6387AB8-0FEA-4CAC-B540-468BC1459724}"/>
              </a:ext>
            </a:extLst>
          </p:cNvPr>
          <p:cNvSpPr txBox="1"/>
          <p:nvPr/>
        </p:nvSpPr>
        <p:spPr>
          <a:xfrm>
            <a:off x="617414" y="3140049"/>
            <a:ext cx="109571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Solution:</a:t>
            </a:r>
            <a:r>
              <a:rPr lang="en-GB" dirty="0"/>
              <a:t> update packages by running </a:t>
            </a:r>
            <a:r>
              <a:rPr lang="en-GB" sz="1400" dirty="0">
                <a:highlight>
                  <a:srgbClr val="C0C0C0"/>
                </a:highlight>
                <a:latin typeface="Consolas" panose="020B0609020204030204" pitchFamily="49" charset="0"/>
              </a:rPr>
              <a:t>/mnt/eps01-rds/jf01-home01/shared/matflow/update_matflow.sh</a:t>
            </a:r>
          </a:p>
        </p:txBody>
      </p:sp>
    </p:spTree>
    <p:extLst>
      <p:ext uri="{BB962C8B-B14F-4D97-AF65-F5344CB8AC3E}">
        <p14:creationId xmlns:p14="http://schemas.microsoft.com/office/powerpoint/2010/main" val="1561047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B7314C-3FB8-4AB3-B312-6786A0C79391}"/>
              </a:ext>
            </a:extLst>
          </p:cNvPr>
          <p:cNvSpPr/>
          <p:nvPr/>
        </p:nvSpPr>
        <p:spPr>
          <a:xfrm>
            <a:off x="0" y="1"/>
            <a:ext cx="12192000" cy="764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Subtitle 4">
            <a:extLst>
              <a:ext uri="{FF2B5EF4-FFF2-40B4-BE49-F238E27FC236}">
                <a16:creationId xmlns:a16="http://schemas.microsoft.com/office/drawing/2014/main" id="{EDE9CF2B-E1C2-4C0E-B417-01E0F30CD362}"/>
              </a:ext>
            </a:extLst>
          </p:cNvPr>
          <p:cNvSpPr txBox="1">
            <a:spLocks/>
          </p:cNvSpPr>
          <p:nvPr/>
        </p:nvSpPr>
        <p:spPr>
          <a:xfrm>
            <a:off x="930030" y="43768"/>
            <a:ext cx="10331939" cy="6767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072"/>
              </a:spcBef>
              <a:buNone/>
            </a:pPr>
            <a:r>
              <a:rPr lang="en-GB" sz="4400" dirty="0">
                <a:solidFill>
                  <a:srgbClr val="FFC000"/>
                </a:solidFill>
                <a:latin typeface="+mj-lt"/>
                <a:ea typeface="DejaVu Sans"/>
                <a:cs typeface="Arial" panose="020B0604020202020204" pitchFamily="34" charset="0"/>
              </a:rPr>
              <a:t>Some things that </a:t>
            </a:r>
            <a:r>
              <a:rPr lang="en-GB" sz="4400" i="1" dirty="0">
                <a:solidFill>
                  <a:srgbClr val="FFC000"/>
                </a:solidFill>
                <a:latin typeface="+mj-lt"/>
                <a:ea typeface="DejaVu Sans"/>
                <a:cs typeface="Arial" panose="020B0604020202020204" pitchFamily="34" charset="0"/>
              </a:rPr>
              <a:t>are not </a:t>
            </a:r>
            <a:r>
              <a:rPr lang="en-GB" sz="4400" dirty="0">
                <a:solidFill>
                  <a:srgbClr val="FFC000"/>
                </a:solidFill>
                <a:latin typeface="+mj-lt"/>
                <a:ea typeface="DejaVu Sans"/>
                <a:cs typeface="Arial" panose="020B0604020202020204" pitchFamily="34" charset="0"/>
              </a:rPr>
              <a:t>problems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A348AD7-E58F-4B72-83F8-E460B82A5BAC}"/>
              </a:ext>
            </a:extLst>
          </p:cNvPr>
          <p:cNvSpPr txBox="1">
            <a:spLocks/>
          </p:cNvSpPr>
          <p:nvPr/>
        </p:nvSpPr>
        <p:spPr>
          <a:xfrm>
            <a:off x="930030" y="843321"/>
            <a:ext cx="7886700" cy="383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300" b="1" dirty="0">
              <a:solidFill>
                <a:srgbClr val="0B5FA5"/>
              </a:solidFill>
              <a:cs typeface="Arial" panose="020B0604020202020204" pitchFamily="34" charset="0"/>
            </a:endParaRP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726E1B23-E51E-4368-AABC-51423CE788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51" y="-53589"/>
            <a:ext cx="790402" cy="89691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286AD76-3B2D-41E4-85B1-35DE623583BA}"/>
              </a:ext>
            </a:extLst>
          </p:cNvPr>
          <p:cNvSpPr txBox="1"/>
          <p:nvPr/>
        </p:nvSpPr>
        <p:spPr>
          <a:xfrm>
            <a:off x="930030" y="1306242"/>
            <a:ext cx="68343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Even though you may have six tasks, you may not end up with six task directories on Dropbox (some tasks don’t produce any “artifacts”)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976E791-7936-4D98-B77F-EB6D53CA58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493" y="3751183"/>
            <a:ext cx="10265388" cy="111972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06907A3-4FD7-46A4-8782-60E934459F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5901" y="1329353"/>
            <a:ext cx="2646452" cy="159412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C5C762B7-04AD-4DA7-9D89-A07CA8FE106B}"/>
              </a:ext>
            </a:extLst>
          </p:cNvPr>
          <p:cNvSpPr txBox="1"/>
          <p:nvPr/>
        </p:nvSpPr>
        <p:spPr>
          <a:xfrm>
            <a:off x="930030" y="2095806"/>
            <a:ext cx="609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When running matflow validate, the message “The following schemas are invalid: …” is not a problem, unless you want to use one of the listed tasks in your workflow!</a:t>
            </a:r>
          </a:p>
        </p:txBody>
      </p:sp>
    </p:spTree>
    <p:extLst>
      <p:ext uri="{BB962C8B-B14F-4D97-AF65-F5344CB8AC3E}">
        <p14:creationId xmlns:p14="http://schemas.microsoft.com/office/powerpoint/2010/main" val="3964895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B7314C-3FB8-4AB3-B312-6786A0C79391}"/>
              </a:ext>
            </a:extLst>
          </p:cNvPr>
          <p:cNvSpPr/>
          <p:nvPr/>
        </p:nvSpPr>
        <p:spPr>
          <a:xfrm>
            <a:off x="0" y="1"/>
            <a:ext cx="12192000" cy="764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Subtitle 4">
            <a:extLst>
              <a:ext uri="{FF2B5EF4-FFF2-40B4-BE49-F238E27FC236}">
                <a16:creationId xmlns:a16="http://schemas.microsoft.com/office/drawing/2014/main" id="{EDE9CF2B-E1C2-4C0E-B417-01E0F30CD362}"/>
              </a:ext>
            </a:extLst>
          </p:cNvPr>
          <p:cNvSpPr txBox="1">
            <a:spLocks/>
          </p:cNvSpPr>
          <p:nvPr/>
        </p:nvSpPr>
        <p:spPr>
          <a:xfrm>
            <a:off x="930030" y="43768"/>
            <a:ext cx="10331939" cy="6767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072"/>
              </a:spcBef>
              <a:buNone/>
            </a:pPr>
            <a:r>
              <a:rPr lang="en-GB" sz="4400" dirty="0">
                <a:solidFill>
                  <a:srgbClr val="FFC000"/>
                </a:solidFill>
                <a:latin typeface="+mj-lt"/>
                <a:ea typeface="DejaVu Sans"/>
                <a:cs typeface="Arial" panose="020B0604020202020204" pitchFamily="34" charset="0"/>
              </a:rPr>
              <a:t>Bad YAML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A348AD7-E58F-4B72-83F8-E460B82A5BAC}"/>
              </a:ext>
            </a:extLst>
          </p:cNvPr>
          <p:cNvSpPr txBox="1">
            <a:spLocks/>
          </p:cNvSpPr>
          <p:nvPr/>
        </p:nvSpPr>
        <p:spPr>
          <a:xfrm>
            <a:off x="930030" y="843321"/>
            <a:ext cx="7886700" cy="383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300" b="1" dirty="0">
              <a:solidFill>
                <a:srgbClr val="0B5FA5"/>
              </a:solidFill>
              <a:cs typeface="Arial" panose="020B0604020202020204" pitchFamily="34" charset="0"/>
            </a:endParaRP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726E1B23-E51E-4368-AABC-51423CE788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51" y="-53589"/>
            <a:ext cx="790402" cy="89691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98D0A9D-0070-424B-BCDD-E3DE1DDC69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030" y="1306242"/>
            <a:ext cx="3677163" cy="4496427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832C6E28-5370-4E0C-B8FB-D69CAEFB6F6F}"/>
              </a:ext>
            </a:extLst>
          </p:cNvPr>
          <p:cNvSpPr/>
          <p:nvPr/>
        </p:nvSpPr>
        <p:spPr>
          <a:xfrm>
            <a:off x="1082430" y="3429000"/>
            <a:ext cx="2367089" cy="110289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AF64E40-DFD2-4897-AA74-AF6F333FEA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30143" y="2933512"/>
            <a:ext cx="6058746" cy="962159"/>
          </a:xfrm>
          <a:prstGeom prst="rect">
            <a:avLst/>
          </a:prstGeom>
        </p:spPr>
      </p:pic>
      <p:sp>
        <p:nvSpPr>
          <p:cNvPr id="12" name="Arrow: Right 11">
            <a:extLst>
              <a:ext uri="{FF2B5EF4-FFF2-40B4-BE49-F238E27FC236}">
                <a16:creationId xmlns:a16="http://schemas.microsoft.com/office/drawing/2014/main" id="{39FB492E-6FCA-48EB-ABBD-D0970338688C}"/>
              </a:ext>
            </a:extLst>
          </p:cNvPr>
          <p:cNvSpPr/>
          <p:nvPr/>
        </p:nvSpPr>
        <p:spPr>
          <a:xfrm>
            <a:off x="4873380" y="3272589"/>
            <a:ext cx="762000" cy="3449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98494DC-7733-46FA-B798-47B92DDB3106}"/>
              </a:ext>
            </a:extLst>
          </p:cNvPr>
          <p:cNvSpPr txBox="1"/>
          <p:nvPr/>
        </p:nvSpPr>
        <p:spPr>
          <a:xfrm>
            <a:off x="5991725" y="4435522"/>
            <a:ext cx="5997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Solution</a:t>
            </a:r>
            <a:r>
              <a:rPr lang="en-GB" dirty="0"/>
              <a:t>: copy and paste the workflow YAML into </a:t>
            </a:r>
            <a:r>
              <a:rPr lang="en-GB" dirty="0">
                <a:hlinkClick r:id="rId5"/>
              </a:rPr>
              <a:t>https://yamlvalidator.com/</a:t>
            </a:r>
            <a:r>
              <a:rPr lang="en-GB" dirty="0"/>
              <a:t>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916883F-F515-4A03-B867-2BD347F54C37}"/>
              </a:ext>
            </a:extLst>
          </p:cNvPr>
          <p:cNvSpPr txBox="1"/>
          <p:nvPr/>
        </p:nvSpPr>
        <p:spPr>
          <a:xfrm>
            <a:off x="5960934" y="5339531"/>
            <a:ext cx="59971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If still having YAML issues: </a:t>
            </a:r>
            <a:r>
              <a:rPr lang="en-GB" dirty="0"/>
              <a:t>check for abnormal characters like weird quotation marks copied from other programs!</a:t>
            </a:r>
          </a:p>
          <a:p>
            <a:endParaRPr lang="en-GB" dirty="0"/>
          </a:p>
          <a:p>
            <a:r>
              <a:rPr lang="en-GB" dirty="0"/>
              <a:t>Try commenting out tasks until the workflow runs</a:t>
            </a:r>
          </a:p>
        </p:txBody>
      </p:sp>
    </p:spTree>
    <p:extLst>
      <p:ext uri="{BB962C8B-B14F-4D97-AF65-F5344CB8AC3E}">
        <p14:creationId xmlns:p14="http://schemas.microsoft.com/office/powerpoint/2010/main" val="1367853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B7314C-3FB8-4AB3-B312-6786A0C79391}"/>
              </a:ext>
            </a:extLst>
          </p:cNvPr>
          <p:cNvSpPr/>
          <p:nvPr/>
        </p:nvSpPr>
        <p:spPr>
          <a:xfrm>
            <a:off x="0" y="1"/>
            <a:ext cx="12192000" cy="764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Subtitle 4">
            <a:extLst>
              <a:ext uri="{FF2B5EF4-FFF2-40B4-BE49-F238E27FC236}">
                <a16:creationId xmlns:a16="http://schemas.microsoft.com/office/drawing/2014/main" id="{EDE9CF2B-E1C2-4C0E-B417-01E0F30CD362}"/>
              </a:ext>
            </a:extLst>
          </p:cNvPr>
          <p:cNvSpPr txBox="1">
            <a:spLocks/>
          </p:cNvSpPr>
          <p:nvPr/>
        </p:nvSpPr>
        <p:spPr>
          <a:xfrm>
            <a:off x="930030" y="43768"/>
            <a:ext cx="10331939" cy="6767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072"/>
              </a:spcBef>
              <a:buNone/>
            </a:pPr>
            <a:r>
              <a:rPr lang="en-GB" sz="4400" dirty="0">
                <a:solidFill>
                  <a:srgbClr val="FFC000"/>
                </a:solidFill>
                <a:latin typeface="+mj-lt"/>
                <a:ea typeface="DejaVu Sans"/>
                <a:cs typeface="Arial" panose="020B0604020202020204" pitchFamily="34" charset="0"/>
              </a:rPr>
              <a:t>Finding the problem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A348AD7-E58F-4B72-83F8-E460B82A5BAC}"/>
              </a:ext>
            </a:extLst>
          </p:cNvPr>
          <p:cNvSpPr txBox="1">
            <a:spLocks/>
          </p:cNvSpPr>
          <p:nvPr/>
        </p:nvSpPr>
        <p:spPr>
          <a:xfrm>
            <a:off x="930030" y="843321"/>
            <a:ext cx="7886700" cy="383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300" b="1" dirty="0">
              <a:solidFill>
                <a:srgbClr val="0B5FA5"/>
              </a:solidFill>
              <a:cs typeface="Arial" panose="020B0604020202020204" pitchFamily="34" charset="0"/>
            </a:endParaRP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726E1B23-E51E-4368-AABC-51423CE788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51" y="-53589"/>
            <a:ext cx="790402" cy="89691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9ECBE8A-EC16-42F8-9198-1067AD514282}"/>
              </a:ext>
            </a:extLst>
          </p:cNvPr>
          <p:cNvSpPr txBox="1"/>
          <p:nvPr/>
        </p:nvSpPr>
        <p:spPr>
          <a:xfrm>
            <a:off x="1076325" y="1323975"/>
            <a:ext cx="7251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If you cannot load in Python, e.g., your </a:t>
            </a:r>
            <a:r>
              <a:rPr lang="en-GB" sz="1400" dirty="0" err="1">
                <a:highlight>
                  <a:srgbClr val="C0C0C0"/>
                </a:highlight>
                <a:latin typeface="Consolas" panose="020B0609020204030204" pitchFamily="49" charset="0"/>
              </a:rPr>
              <a:t>volume_element_response</a:t>
            </a:r>
            <a:r>
              <a:rPr lang="en-GB" dirty="0"/>
              <a:t> parameter: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2BE202-C91B-4656-98F2-861367344C17}"/>
              </a:ext>
            </a:extLst>
          </p:cNvPr>
          <p:cNvSpPr txBox="1"/>
          <p:nvPr/>
        </p:nvSpPr>
        <p:spPr>
          <a:xfrm>
            <a:off x="1133475" y="2057400"/>
            <a:ext cx="9277350" cy="3726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/>
              <a:t>Look in the </a:t>
            </a:r>
            <a:r>
              <a:rPr lang="en-GB" sz="1400" dirty="0" err="1">
                <a:highlight>
                  <a:srgbClr val="C0C0C0"/>
                </a:highlight>
                <a:latin typeface="Consolas" panose="020B0609020204030204" pitchFamily="49" charset="0"/>
              </a:rPr>
              <a:t>simulate_volume_element</a:t>
            </a:r>
            <a:r>
              <a:rPr lang="en-GB" sz="1400" dirty="0">
                <a:latin typeface="Consolas" panose="020B0609020204030204" pitchFamily="49" charset="0"/>
              </a:rPr>
              <a:t> </a:t>
            </a:r>
            <a:r>
              <a:rPr lang="en-GB" dirty="0"/>
              <a:t>task directory for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C0C0C0"/>
                </a:highlight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stdout.log</a:t>
            </a:r>
            <a:r>
              <a:rPr lang="en-GB" dirty="0"/>
              <a:t> and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C0C0C0"/>
                </a:highlight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stderr.log</a:t>
            </a:r>
            <a:r>
              <a:rPr lang="en-GB" dirty="0"/>
              <a:t>, which are DAMASK’s output files.</a:t>
            </a: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/>
              <a:t>Messages in </a:t>
            </a:r>
            <a:r>
              <a:rPr lang="en-GB" sz="1400" dirty="0">
                <a:highlight>
                  <a:srgbClr val="C0C0C0"/>
                </a:highlight>
                <a:latin typeface="Consolas" panose="020B0609020204030204" pitchFamily="49" charset="0"/>
              </a:rPr>
              <a:t>stderr.log</a:t>
            </a:r>
            <a:r>
              <a:rPr lang="en-GB" dirty="0"/>
              <a:t> probably mean DAMASK found a problem with the input files</a:t>
            </a: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/>
              <a:t>Now look at the log files in the output sub-directory of the workflow directory</a:t>
            </a: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/>
              <a:t>If the simulation seemed to proceed fine, look at the output for jobs after the simulation task (including the processing task: e.g. if task 5 was the simulation: </a:t>
            </a:r>
            <a:r>
              <a:rPr lang="en-GB" sz="1400" dirty="0">
                <a:highlight>
                  <a:srgbClr val="C0C0C0"/>
                </a:highlight>
                <a:latin typeface="Consolas" panose="020B0609020204030204" pitchFamily="49" charset="0"/>
              </a:rPr>
              <a:t>t5_pro.e3271371.1</a:t>
            </a:r>
            <a:r>
              <a:rPr lang="en-GB" dirty="0"/>
              <a:t>)</a:t>
            </a: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/>
              <a:t>If the simulation failed because an input file was missing, start looking backwards in the output files e.g. starting from task 4 processing.</a:t>
            </a:r>
          </a:p>
        </p:txBody>
      </p:sp>
    </p:spTree>
    <p:extLst>
      <p:ext uri="{BB962C8B-B14F-4D97-AF65-F5344CB8AC3E}">
        <p14:creationId xmlns:p14="http://schemas.microsoft.com/office/powerpoint/2010/main" val="3405361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306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Consolas</vt:lpstr>
      <vt:lpstr>Office Theme</vt:lpstr>
      <vt:lpstr>MatFlow troubleshooting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MatFlow Introduction</dc:title>
  <dc:creator>Adam Plowman</dc:creator>
  <cp:lastModifiedBy>Adam Plowman</cp:lastModifiedBy>
  <cp:revision>20</cp:revision>
  <dcterms:created xsi:type="dcterms:W3CDTF">2021-03-05T12:07:55Z</dcterms:created>
  <dcterms:modified xsi:type="dcterms:W3CDTF">2021-12-01T11:58:20Z</dcterms:modified>
</cp:coreProperties>
</file>