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4" r:id="rId2"/>
    <p:sldId id="267" r:id="rId3"/>
    <p:sldId id="271" r:id="rId4"/>
    <p:sldId id="279" r:id="rId5"/>
    <p:sldId id="276" r:id="rId6"/>
    <p:sldId id="273" r:id="rId7"/>
    <p:sldId id="280" r:id="rId8"/>
    <p:sldId id="272" r:id="rId9"/>
    <p:sldId id="27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98100FDD-E85B-44F7-889C-68CB75E62594}">
          <p14:sldIdLst>
            <p14:sldId id="264"/>
          </p14:sldIdLst>
        </p14:section>
        <p14:section name="Motivation [problem]" id="{4E40ACC2-8E1A-46CE-ADC7-DE434C8D8CE9}">
          <p14:sldIdLst>
            <p14:sldId id="267"/>
            <p14:sldId id="271"/>
            <p14:sldId id="279"/>
            <p14:sldId id="276"/>
          </p14:sldIdLst>
        </p14:section>
        <p14:section name="MatFlow [solution]" id="{7E75F4D5-BF3B-4AE3-82A0-6DBAE2ED8CFC}">
          <p14:sldIdLst>
            <p14:sldId id="273"/>
            <p14:sldId id="280"/>
            <p14:sldId id="272"/>
          </p14:sldIdLst>
        </p14:section>
        <p14:section name="End" id="{7D7DEDC9-158A-41B2-9639-725A94C32B82}">
          <p14:sldIdLst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B5FA5"/>
    <a:srgbClr val="44546A"/>
    <a:srgbClr val="0F83E3"/>
    <a:srgbClr val="D7B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80" autoAdjust="0"/>
    <p:restoredTop sz="79300" autoAdjust="0"/>
  </p:normalViewPr>
  <p:slideViewPr>
    <p:cSldViewPr snapToGrid="0">
      <p:cViewPr varScale="1">
        <p:scale>
          <a:sx n="103" d="100"/>
          <a:sy n="103" d="100"/>
        </p:scale>
        <p:origin x="81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AF3A1-4F07-4E45-84CE-D827B7D22C10}" type="datetimeFigureOut">
              <a:rPr lang="en-GB" smtClean="0"/>
              <a:t>23/10/2020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5244E-C715-4709-B402-4620AFE0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309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4183A-A0A1-491E-8FDA-887DB35E2B8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77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13C1D-E058-4AE8-A207-DD985C6747B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788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13C1D-E058-4AE8-A207-DD985C6747B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995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13C1D-E058-4AE8-A207-DD985C6747B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814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13C1D-E058-4AE8-A207-DD985C6747B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197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13C1D-E058-4AE8-A207-DD985C6747B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642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13C1D-E058-4AE8-A207-DD985C6747B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763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13C1D-E058-4AE8-A207-DD985C6747B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035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13C1D-E058-4AE8-A207-DD985C6747B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625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7DC82-1D84-4AEA-9595-5540BBB28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4821AF-0B7A-41CC-B83D-269DC495D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5AE92-C694-4179-8817-95F58788D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0DA-57B2-4365-8099-7C6DC652C137}" type="datetimeFigureOut">
              <a:rPr lang="en-GB" smtClean="0"/>
              <a:t>23/10/2020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FEF97-B828-47B7-A8B7-D7116D08B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AC457-77D0-4C39-80F2-14C019548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497A-B54D-4500-9F54-19C643929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957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577E9-ED22-4F78-8C78-5808D4899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79BCB3-F148-44E4-B1F1-66E92E0127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347F4-EBB3-4E98-B591-5500BAA2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0DA-57B2-4365-8099-7C6DC652C137}" type="datetimeFigureOut">
              <a:rPr lang="en-GB" smtClean="0"/>
              <a:t>23/10/2020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046FD-F726-4511-889E-B37FC617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A5561-FC1D-4525-B245-B2B7FB1CF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497A-B54D-4500-9F54-19C643929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93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DA875F-4C96-4C1E-B822-4B85E81ADD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1D57BF-4322-4677-BB94-A9E52A872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DDAC8-8E28-48FE-810D-C4A93E30A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0DA-57B2-4365-8099-7C6DC652C137}" type="datetimeFigureOut">
              <a:rPr lang="en-GB" smtClean="0"/>
              <a:t>23/10/2020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2C849-775D-465A-8990-880C7D36D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34B36-7D8F-463D-9EBF-A4D278C88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497A-B54D-4500-9F54-19C643929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424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8E873-232A-4711-BF01-097B97022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89EA0-C9E6-42AE-95A0-B87F606B9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6A83B-85F2-48CC-8C37-C2C023D63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0DA-57B2-4365-8099-7C6DC652C137}" type="datetimeFigureOut">
              <a:rPr lang="en-GB" smtClean="0"/>
              <a:t>23/10/2020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F3D7-101C-4C79-ABAF-A22032F55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B14C0-667A-49F3-87D4-946662808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497A-B54D-4500-9F54-19C643929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64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FCD4E-1576-47B2-BB19-870B01DB3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82ABE-2456-439B-832B-E1F253F0F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E5260-D65E-445D-8829-694F9B497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0DA-57B2-4365-8099-7C6DC652C137}" type="datetimeFigureOut">
              <a:rPr lang="en-GB" smtClean="0"/>
              <a:t>23/10/2020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6576A-00B5-4F58-8748-51D90C3F2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21248-AAFE-469D-977D-043A381CD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497A-B54D-4500-9F54-19C643929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28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6BBF6-39C8-4C6B-ADA0-E8BC79B9D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FDDB5-7541-43AC-AE13-CDB623D0C3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CFF07-D530-4434-9D64-93B1E3B90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80E88-8D73-4325-B657-525C5B53F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0DA-57B2-4365-8099-7C6DC652C137}" type="datetimeFigureOut">
              <a:rPr lang="en-GB" smtClean="0"/>
              <a:t>23/10/2020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5350F-CC59-480E-9ECE-87F2E9B3F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4CE37A-15C7-4FC8-9363-6B75E9DAF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497A-B54D-4500-9F54-19C643929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216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E8F6-A227-409F-B0D8-2227CB704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842F7-42FF-48A8-A8E9-044D0181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8461E-C642-47FD-B7C9-4C220D4B0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CDC839-F582-4596-8566-FBB4B2C1D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D08D6-3EA3-4F69-B35B-DE60E94A6E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392316-A2A6-439C-9617-397887C43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0DA-57B2-4365-8099-7C6DC652C137}" type="datetimeFigureOut">
              <a:rPr lang="en-GB" smtClean="0"/>
              <a:t>23/10/2020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003DC9-CC05-443E-A5ED-E1CE828FC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74E32A-E1B6-408B-8F49-728AFE261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497A-B54D-4500-9F54-19C643929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37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28389-8A8B-4742-BFC9-C538D0514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F1075E-046D-455B-9531-6D0B808A1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0DA-57B2-4365-8099-7C6DC652C137}" type="datetimeFigureOut">
              <a:rPr lang="en-GB" smtClean="0"/>
              <a:t>23/10/2020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AD456-CF07-44CC-A34F-B00EA3896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9594B-7E3C-4179-8FC3-4D884A1F9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497A-B54D-4500-9F54-19C643929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969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4ED1D9-CDB0-4B1F-B424-93315954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0DA-57B2-4365-8099-7C6DC652C137}" type="datetimeFigureOut">
              <a:rPr lang="en-GB" smtClean="0"/>
              <a:t>23/10/2020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DAFF22-3F8D-4576-B7CF-792B5578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59A9D-0683-4A1F-B1D4-FA3305A3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497A-B54D-4500-9F54-19C643929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4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C8516-888F-4B9D-AA0D-93AF25CE4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075D-87DE-4932-909E-BD680D9DB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EA939-BB5F-4D25-BDBD-76B564135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3ADA38-13F0-46E7-9040-44B50ED34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0DA-57B2-4365-8099-7C6DC652C137}" type="datetimeFigureOut">
              <a:rPr lang="en-GB" smtClean="0"/>
              <a:t>23/10/2020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EAF64-9C54-45DD-AA63-56AAA639E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62342-EF35-4A39-AF1C-880B3D8EC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497A-B54D-4500-9F54-19C643929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48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2918C-F7B3-4C99-A085-55D2FA86F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54CFE7-B2E8-4A15-B751-AFDEE2DD1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25B32-2045-404D-9C10-0FA697F40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871AB2-7B8A-4F82-8DE1-CFCA77F6D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C0DA-57B2-4365-8099-7C6DC652C137}" type="datetimeFigureOut">
              <a:rPr lang="en-GB" smtClean="0"/>
              <a:t>23/10/2020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2FBA0-E23F-4A6E-BF8E-4170E97D1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254618-9849-4E00-BC2C-CA91AEDFC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497A-B54D-4500-9F54-19C643929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746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D86592-B045-47DF-B8D9-6006A86EE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949D6-C40E-4A3A-99D9-3318D738F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C7219-7F0D-4F8C-9623-09E8BFE0D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7C0DA-57B2-4365-8099-7C6DC652C137}" type="datetimeFigureOut">
              <a:rPr lang="en-GB" smtClean="0"/>
              <a:t>23/10/2020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E1F2B-BC3A-44FC-9CE8-0F19DA2BD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41670-2A1E-4EA1-AB02-F77F49170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4497A-B54D-4500-9F54-19C643929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57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https://doi.org/10.1038/533452a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5281/zenodo.4119131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mybinder.org/v2/gh/aplowman/matflow-workflows/master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tflow.pythonanywhere.com/" TargetMode="External"/><Relationship Id="rId5" Type="http://schemas.openxmlformats.org/officeDocument/2006/relationships/hyperlink" Target="https://github.com/topics/matflow-software" TargetMode="External"/><Relationship Id="rId4" Type="http://schemas.openxmlformats.org/officeDocument/2006/relationships/hyperlink" Target="https://github.com/LightForm-group/matflow" TargetMode="External"/><Relationship Id="rId9" Type="http://schemas.openxmlformats.org/officeDocument/2006/relationships/hyperlink" Target="https://doi.org/10.5281/zenodo.411916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74" y="282160"/>
            <a:ext cx="5298644" cy="751769"/>
          </a:xfrm>
          <a:prstGeom prst="rect">
            <a:avLst/>
          </a:prstGeom>
        </p:spPr>
      </p:pic>
      <p:sp>
        <p:nvSpPr>
          <p:cNvPr id="10" name="Subtitle 4"/>
          <p:cNvSpPr>
            <a:spLocks noGrp="1"/>
          </p:cNvSpPr>
          <p:nvPr>
            <p:ph type="subTitle" idx="1"/>
          </p:nvPr>
        </p:nvSpPr>
        <p:spPr>
          <a:xfrm>
            <a:off x="1074694" y="1542773"/>
            <a:ext cx="10081404" cy="199405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072"/>
              </a:spcBef>
            </a:pPr>
            <a:r>
              <a:rPr lang="en-GB" sz="3599" b="1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Formability with MatFlow: </a:t>
            </a:r>
          </a:p>
          <a:p>
            <a:pPr>
              <a:lnSpc>
                <a:spcPct val="110000"/>
              </a:lnSpc>
              <a:spcBef>
                <a:spcPts val="1072"/>
              </a:spcBef>
            </a:pPr>
            <a:r>
              <a:rPr lang="en-GB" sz="3599" b="1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An open framework for automated formability predictions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308123" y="387717"/>
            <a:ext cx="2529003" cy="540653"/>
          </a:xfrm>
          <a:prstGeom prst="rect">
            <a:avLst/>
          </a:prstGeom>
        </p:spPr>
        <p:txBody>
          <a:bodyPr wrap="square" lIns="108819" tIns="54408" rIns="108819" bIns="54408">
            <a:spAutoFit/>
          </a:bodyPr>
          <a:lstStyle/>
          <a:p>
            <a:pPr algn="ctr"/>
            <a:r>
              <a:rPr lang="en-US" sz="27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lightform.org.uk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2B45D1-2215-41B3-BB1C-1D12866EA436}"/>
              </a:ext>
            </a:extLst>
          </p:cNvPr>
          <p:cNvGrpSpPr/>
          <p:nvPr/>
        </p:nvGrpSpPr>
        <p:grpSpPr>
          <a:xfrm>
            <a:off x="1050799" y="5783957"/>
            <a:ext cx="10090399" cy="791883"/>
            <a:chOff x="35898" y="5674123"/>
            <a:chExt cx="10090399" cy="7918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9D649F-992B-054F-AD9A-22A192F606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726" b="14025"/>
            <a:stretch/>
          </p:blipFill>
          <p:spPr>
            <a:xfrm>
              <a:off x="35898" y="5674123"/>
              <a:ext cx="2323495" cy="79188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7C186A6-B52F-EB4E-9302-8CCFEA243F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2046" b="26472"/>
            <a:stretch/>
          </p:blipFill>
          <p:spPr>
            <a:xfrm>
              <a:off x="1776645" y="5703921"/>
              <a:ext cx="3237158" cy="73228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D647A2F-A830-F046-B1BE-1E74AE134F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412" b="67578"/>
            <a:stretch/>
          </p:blipFill>
          <p:spPr>
            <a:xfrm>
              <a:off x="5073139" y="5694297"/>
              <a:ext cx="2614944" cy="7515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B5D2B69-39CE-A746-933D-E56D66942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2131" y="5789984"/>
              <a:ext cx="2244166" cy="56016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8921B22-EECB-418E-8249-CA3AD2AA9638}"/>
              </a:ext>
            </a:extLst>
          </p:cNvPr>
          <p:cNvSpPr/>
          <p:nvPr/>
        </p:nvSpPr>
        <p:spPr>
          <a:xfrm>
            <a:off x="671397" y="3717431"/>
            <a:ext cx="10887999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Adam Plowman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Patryk Jedrasiak, Sumeet Mishra, Pratheek Shanthraj, João Quinta da Fonseca</a:t>
            </a:r>
            <a:endParaRPr lang="en-GB" sz="20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639DD9-CBCC-42E8-8B3A-85E76F6FF2EC}"/>
              </a:ext>
            </a:extLst>
          </p:cNvPr>
          <p:cNvSpPr/>
          <p:nvPr/>
        </p:nvSpPr>
        <p:spPr>
          <a:xfrm>
            <a:off x="3748668" y="4546085"/>
            <a:ext cx="4694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LightForm Technical Seminar, October 2020</a:t>
            </a:r>
          </a:p>
        </p:txBody>
      </p:sp>
    </p:spTree>
    <p:extLst>
      <p:ext uri="{BB962C8B-B14F-4D97-AF65-F5344CB8AC3E}">
        <p14:creationId xmlns:p14="http://schemas.microsoft.com/office/powerpoint/2010/main" val="2454412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165B12-7539-4797-89EC-F7B05E3ACC9C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DDCE3C1-ED7A-45AE-8A95-8508413DC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C3BDB7F2-F65E-4F76-B891-DDEAA3B330BC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Formability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EDC8FD-99C6-47E4-A292-7F4DCA871EFA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Industry perspective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53A824-B9B5-4250-8234-AEEB0367FB9C}"/>
              </a:ext>
            </a:extLst>
          </p:cNvPr>
          <p:cNvSpPr txBox="1"/>
          <p:nvPr/>
        </p:nvSpPr>
        <p:spPr>
          <a:xfrm>
            <a:off x="930030" y="1453661"/>
            <a:ext cx="1033818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Rapid growth in use of light alloys in components due to weight-savings and recyclability</a:t>
            </a:r>
          </a:p>
          <a:p>
            <a:pPr marL="285750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Formability must be well-understood to ensure a manufactured components maintain good performance</a:t>
            </a:r>
          </a:p>
          <a:p>
            <a:pPr marL="285750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Our aim: to facilitate this by building </a:t>
            </a:r>
            <a:r>
              <a:rPr lang="en-GB" b="1" dirty="0"/>
              <a:t>infrastructure for generating formability predictions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0AAD2D-532C-4C26-9634-A6A88E2D2A9A}"/>
              </a:ext>
            </a:extLst>
          </p:cNvPr>
          <p:cNvGrpSpPr/>
          <p:nvPr/>
        </p:nvGrpSpPr>
        <p:grpSpPr>
          <a:xfrm>
            <a:off x="739796" y="3232520"/>
            <a:ext cx="9683917" cy="3137449"/>
            <a:chOff x="739796" y="3232520"/>
            <a:chExt cx="9683917" cy="3137449"/>
          </a:xfrm>
        </p:grpSpPr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5E340F8F-D35E-49AB-A03E-81F3FA958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3380" y="3588940"/>
              <a:ext cx="1806026" cy="1802995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DBA7CFA-A96E-426A-BEB5-350FDC49F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9796" y="3845037"/>
              <a:ext cx="2113980" cy="939547"/>
            </a:xfrm>
            <a:prstGeom prst="rect">
              <a:avLst/>
            </a:prstGeom>
          </p:spPr>
        </p:pic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37A23382-9BE7-41A4-82CD-F6F896F53F3C}"/>
                </a:ext>
              </a:extLst>
            </p:cNvPr>
            <p:cNvSpPr/>
            <p:nvPr/>
          </p:nvSpPr>
          <p:spPr>
            <a:xfrm>
              <a:off x="3353143" y="4138802"/>
              <a:ext cx="901148" cy="362964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1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46D0EE8F-DEA6-485C-A264-C72831BDB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9191" y="3232520"/>
              <a:ext cx="2974522" cy="226345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6D3BB5-52D0-4452-B6AB-59703BF2361B}"/>
                </a:ext>
              </a:extLst>
            </p:cNvPr>
            <p:cNvSpPr txBox="1"/>
            <p:nvPr/>
          </p:nvSpPr>
          <p:spPr>
            <a:xfrm>
              <a:off x="2194658" y="6000637"/>
              <a:ext cx="7949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What do we need to do? Yield functions and forming limits should be quantified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862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165B12-7539-4797-89EC-F7B05E3ACC9C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DDCE3C1-ED7A-45AE-8A95-8508413DC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C3BDB7F2-F65E-4F76-B891-DDEAA3B330BC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Our approach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EDC8FD-99C6-47E4-A292-7F4DCA871EFA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Virtual materials testing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540109-A12C-468C-8153-340501A9AF0D}"/>
              </a:ext>
            </a:extLst>
          </p:cNvPr>
          <p:cNvSpPr/>
          <p:nvPr/>
        </p:nvSpPr>
        <p:spPr>
          <a:xfrm>
            <a:off x="581025" y="1453755"/>
            <a:ext cx="5105400" cy="4058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Virtual materials testing and a small set of experimental tests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Simulation not limited to experimentally “easy” deformation modes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Different models exist, e.g.: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Taylor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Self-consistent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Full-field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Full-field models using crystal plasticity most accurate, but expensive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Which method is most fruitful</a:t>
            </a:r>
            <a:r>
              <a:rPr lang="en-GB" dirty="0"/>
              <a:t>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BD530E-5C41-4F66-9474-828FD892D2ED}"/>
              </a:ext>
            </a:extLst>
          </p:cNvPr>
          <p:cNvGrpSpPr/>
          <p:nvPr/>
        </p:nvGrpSpPr>
        <p:grpSpPr>
          <a:xfrm>
            <a:off x="5301767" y="1414662"/>
            <a:ext cx="6827186" cy="5307582"/>
            <a:chOff x="5301767" y="1414662"/>
            <a:chExt cx="6827186" cy="5307582"/>
          </a:xfrm>
        </p:grpSpPr>
        <p:pic>
          <p:nvPicPr>
            <p:cNvPr id="15" name="Picture 14" descr="A picture containing photo, colorful, room, different&#10;&#10;Description automatically generated">
              <a:extLst>
                <a:ext uri="{FF2B5EF4-FFF2-40B4-BE49-F238E27FC236}">
                  <a16:creationId xmlns:a16="http://schemas.microsoft.com/office/drawing/2014/main" id="{745D27D3-A392-4563-BA12-E10AE4D91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1767" y="1414662"/>
              <a:ext cx="6827186" cy="441307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115353-2F73-452A-B3DD-A060C23374B2}"/>
                </a:ext>
              </a:extLst>
            </p:cNvPr>
            <p:cNvSpPr txBox="1"/>
            <p:nvPr/>
          </p:nvSpPr>
          <p:spPr>
            <a:xfrm>
              <a:off x="6466550" y="6075913"/>
              <a:ext cx="5267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Deforming a volume element under different loading regimes using DAMASK (FFT CP)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308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165B12-7539-4797-89EC-F7B05E3ACC9C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DDCE3C1-ED7A-45AE-8A95-8508413DC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C3BDB7F2-F65E-4F76-B891-DDEAA3B330BC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Our approach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EDC8FD-99C6-47E4-A292-7F4DCA871EFA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Computational formability framework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53A824-B9B5-4250-8234-AEEB0367FB9C}"/>
              </a:ext>
            </a:extLst>
          </p:cNvPr>
          <p:cNvSpPr txBox="1"/>
          <p:nvPr/>
        </p:nvSpPr>
        <p:spPr>
          <a:xfrm>
            <a:off x="930030" y="1453661"/>
            <a:ext cx="10805351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ct val="120000"/>
              </a:lnSpc>
            </a:pPr>
            <a:r>
              <a:rPr lang="en-GB" dirty="0"/>
              <a:t>To provide valuable predictions, we must:</a:t>
            </a:r>
          </a:p>
          <a:p>
            <a:pPr marL="742950" lvl="1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compare results of different models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e.g. is the cheaper model good enough?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742950" lvl="1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compare effect of including different experimental data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e.g. is grain morphology important?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742950" lvl="1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support heterogeneous data sources/sinks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e.g. different texture data formats; different simulation codes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fontAlgn="ctr">
              <a:lnSpc>
                <a:spcPct val="120000"/>
              </a:lnSpc>
            </a:pPr>
            <a:endParaRPr lang="en-GB" dirty="0"/>
          </a:p>
          <a:p>
            <a:pPr fontAlgn="ctr">
              <a:lnSpc>
                <a:spcPct val="120000"/>
              </a:lnSpc>
            </a:pPr>
            <a:r>
              <a:rPr lang="en-GB" b="1" dirty="0"/>
              <a:t>We’ve built a framework</a:t>
            </a:r>
            <a:r>
              <a:rPr lang="en-GB" dirty="0"/>
              <a:t> to make this process straightforward (and worth doing!)</a:t>
            </a:r>
          </a:p>
          <a:p>
            <a:pPr fontAlgn="ctr">
              <a:lnSpc>
                <a:spcPct val="120000"/>
              </a:lnSpc>
            </a:pPr>
            <a:endParaRPr lang="en-GB" dirty="0"/>
          </a:p>
          <a:p>
            <a:pPr fontAlgn="ctr">
              <a:lnSpc>
                <a:spcPct val="120000"/>
              </a:lnSpc>
            </a:pP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685A64-30E2-47F1-91BF-723E34D9958D}"/>
              </a:ext>
            </a:extLst>
          </p:cNvPr>
          <p:cNvSpPr txBox="1"/>
          <p:nvPr/>
        </p:nvSpPr>
        <p:spPr>
          <a:xfrm>
            <a:off x="1998043" y="5843868"/>
            <a:ext cx="7949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Adopting a pipeline approach means our framework is sufficiently general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74B662-6ABD-434A-A1C4-B698644BFE86}"/>
              </a:ext>
            </a:extLst>
          </p:cNvPr>
          <p:cNvGrpSpPr/>
          <p:nvPr/>
        </p:nvGrpSpPr>
        <p:grpSpPr>
          <a:xfrm>
            <a:off x="930030" y="4431597"/>
            <a:ext cx="10085630" cy="790575"/>
            <a:chOff x="930030" y="4431597"/>
            <a:chExt cx="10085630" cy="7905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BCA01F8-6473-412A-B7E3-4BBEB9155FA0}"/>
                </a:ext>
              </a:extLst>
            </p:cNvPr>
            <p:cNvSpPr/>
            <p:nvPr/>
          </p:nvSpPr>
          <p:spPr>
            <a:xfrm>
              <a:off x="930030" y="4431597"/>
              <a:ext cx="1419225" cy="790575"/>
            </a:xfrm>
            <a:prstGeom prst="roundRect">
              <a:avLst>
                <a:gd name="adj" fmla="val 8651"/>
              </a:avLst>
            </a:prstGeom>
            <a:solidFill>
              <a:srgbClr val="D7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Experimental data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B2FFA20-E42B-4F81-A402-0C62EB2B9B8D}"/>
                </a:ext>
              </a:extLst>
            </p:cNvPr>
            <p:cNvCxnSpPr/>
            <p:nvPr/>
          </p:nvCxnSpPr>
          <p:spPr>
            <a:xfrm>
              <a:off x="2349255" y="4826885"/>
              <a:ext cx="747376" cy="3"/>
            </a:xfrm>
            <a:prstGeom prst="straightConnector1">
              <a:avLst/>
            </a:prstGeom>
            <a:ln w="571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18FC34C-174F-421A-9F88-07B9045EEA77}"/>
                </a:ext>
              </a:extLst>
            </p:cNvPr>
            <p:cNvCxnSpPr/>
            <p:nvPr/>
          </p:nvCxnSpPr>
          <p:spPr>
            <a:xfrm flipV="1">
              <a:off x="4515856" y="4826887"/>
              <a:ext cx="747376" cy="1"/>
            </a:xfrm>
            <a:prstGeom prst="straightConnector1">
              <a:avLst/>
            </a:prstGeom>
            <a:ln w="571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71185CC-8F34-48CB-BEDF-79A8F767E2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82457" y="4826885"/>
              <a:ext cx="747376" cy="2"/>
            </a:xfrm>
            <a:prstGeom prst="straightConnector1">
              <a:avLst/>
            </a:prstGeom>
            <a:ln w="571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FDED434-0554-445F-972D-2275C7C78311}"/>
                </a:ext>
              </a:extLst>
            </p:cNvPr>
            <p:cNvCxnSpPr>
              <a:cxnSpLocks/>
            </p:cNvCxnSpPr>
            <p:nvPr/>
          </p:nvCxnSpPr>
          <p:spPr>
            <a:xfrm>
              <a:off x="8849058" y="4826885"/>
              <a:ext cx="747378" cy="0"/>
            </a:xfrm>
            <a:prstGeom prst="straightConnector1">
              <a:avLst/>
            </a:prstGeom>
            <a:ln w="571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07BC186-E0CF-4E45-923A-6542EB10FC86}"/>
                </a:ext>
              </a:extLst>
            </p:cNvPr>
            <p:cNvSpPr/>
            <p:nvPr/>
          </p:nvSpPr>
          <p:spPr>
            <a:xfrm>
              <a:off x="3096629" y="4431597"/>
              <a:ext cx="1419225" cy="790575"/>
            </a:xfrm>
            <a:prstGeom prst="roundRect">
              <a:avLst>
                <a:gd name="adj" fmla="val 8651"/>
              </a:avLst>
            </a:prstGeom>
            <a:solidFill>
              <a:srgbClr val="D7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Model calibration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D350211-D3D4-4938-A843-897880DF3FBE}"/>
                </a:ext>
              </a:extLst>
            </p:cNvPr>
            <p:cNvSpPr/>
            <p:nvPr/>
          </p:nvSpPr>
          <p:spPr>
            <a:xfrm>
              <a:off x="5263232" y="4431597"/>
              <a:ext cx="1419225" cy="790575"/>
            </a:xfrm>
            <a:prstGeom prst="roundRect">
              <a:avLst>
                <a:gd name="adj" fmla="val 8651"/>
              </a:avLst>
            </a:prstGeom>
            <a:solidFill>
              <a:srgbClr val="D7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Simulate (model A)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B313B42-02C0-4A41-BF85-538C92BE3D15}"/>
                </a:ext>
              </a:extLst>
            </p:cNvPr>
            <p:cNvSpPr/>
            <p:nvPr/>
          </p:nvSpPr>
          <p:spPr>
            <a:xfrm>
              <a:off x="7429832" y="4431597"/>
              <a:ext cx="1419225" cy="790575"/>
            </a:xfrm>
            <a:prstGeom prst="roundRect">
              <a:avLst>
                <a:gd name="adj" fmla="val 8651"/>
              </a:avLst>
            </a:prstGeom>
            <a:solidFill>
              <a:srgbClr val="D7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Processing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817CFDEF-ED8F-4527-84FE-1E6E8130D584}"/>
                </a:ext>
              </a:extLst>
            </p:cNvPr>
            <p:cNvSpPr/>
            <p:nvPr/>
          </p:nvSpPr>
          <p:spPr>
            <a:xfrm>
              <a:off x="9596435" y="4431597"/>
              <a:ext cx="1419225" cy="790575"/>
            </a:xfrm>
            <a:prstGeom prst="roundRect">
              <a:avLst>
                <a:gd name="adj" fmla="val 8651"/>
              </a:avLst>
            </a:prstGeom>
            <a:solidFill>
              <a:srgbClr val="D7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Formability predictions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1BBEF68-BD41-4FCE-B21F-069697B37205}"/>
              </a:ext>
            </a:extLst>
          </p:cNvPr>
          <p:cNvSpPr/>
          <p:nvPr/>
        </p:nvSpPr>
        <p:spPr>
          <a:xfrm>
            <a:off x="5263232" y="4436192"/>
            <a:ext cx="1419225" cy="790575"/>
          </a:xfrm>
          <a:prstGeom prst="roundRect">
            <a:avLst>
              <a:gd name="adj" fmla="val 8651"/>
            </a:avLst>
          </a:prstGeom>
          <a:solidFill>
            <a:srgbClr val="0F8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Simulate (model B)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2F4E395-C339-4CF8-B481-0361E7CE977D}"/>
              </a:ext>
            </a:extLst>
          </p:cNvPr>
          <p:cNvSpPr/>
          <p:nvPr/>
        </p:nvSpPr>
        <p:spPr>
          <a:xfrm>
            <a:off x="9596435" y="4431592"/>
            <a:ext cx="1419225" cy="790575"/>
          </a:xfrm>
          <a:prstGeom prst="roundRect">
            <a:avLst>
              <a:gd name="adj" fmla="val 8651"/>
            </a:avLst>
          </a:prstGeom>
          <a:solidFill>
            <a:srgbClr val="0F8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Formability predictions</a:t>
            </a:r>
          </a:p>
        </p:txBody>
      </p:sp>
    </p:spTree>
    <p:extLst>
      <p:ext uri="{BB962C8B-B14F-4D97-AF65-F5344CB8AC3E}">
        <p14:creationId xmlns:p14="http://schemas.microsoft.com/office/powerpoint/2010/main" val="218454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165B12-7539-4797-89EC-F7B05E3ACC9C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DDCE3C1-ED7A-45AE-8A95-8508413DC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C3BDB7F2-F65E-4F76-B891-DDEAA3B330BC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Our approach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EDC8FD-99C6-47E4-A292-7F4DCA871EFA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Reproducibility and transparency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53A824-B9B5-4250-8234-AEEB0367FB9C}"/>
              </a:ext>
            </a:extLst>
          </p:cNvPr>
          <p:cNvSpPr txBox="1"/>
          <p:nvPr/>
        </p:nvSpPr>
        <p:spPr>
          <a:xfrm>
            <a:off x="930030" y="1297682"/>
            <a:ext cx="1019126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ct val="120000"/>
              </a:lnSpc>
            </a:pPr>
            <a:r>
              <a:rPr lang="en-GB" dirty="0"/>
              <a:t>Our framework has been designed specifically to </a:t>
            </a:r>
            <a:r>
              <a:rPr lang="en-GB" b="1" dirty="0"/>
              <a:t>ensure reproducibility</a:t>
            </a:r>
            <a:r>
              <a:rPr lang="en-GB" dirty="0"/>
              <a:t>.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CCF64F5-011A-49FC-8FC9-9C814688D51A}"/>
              </a:ext>
            </a:extLst>
          </p:cNvPr>
          <p:cNvGrpSpPr/>
          <p:nvPr/>
        </p:nvGrpSpPr>
        <p:grpSpPr>
          <a:xfrm>
            <a:off x="8641996" y="2645574"/>
            <a:ext cx="1603705" cy="2269097"/>
            <a:chOff x="8014877" y="2253633"/>
            <a:chExt cx="1603705" cy="22690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170EF9-05A4-4E01-BF2B-45F6A311D052}"/>
                </a:ext>
              </a:extLst>
            </p:cNvPr>
            <p:cNvSpPr txBox="1"/>
            <p:nvPr/>
          </p:nvSpPr>
          <p:spPr>
            <a:xfrm>
              <a:off x="8039477" y="2253633"/>
              <a:ext cx="1539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B5FA5"/>
                  </a:solidFill>
                </a:rPr>
                <a:t>Typically: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DEA0520-160F-4F94-A81E-B69074D3B8EB}"/>
                </a:ext>
              </a:extLst>
            </p:cNvPr>
            <p:cNvGrpSpPr/>
            <p:nvPr/>
          </p:nvGrpSpPr>
          <p:grpSpPr>
            <a:xfrm>
              <a:off x="8014877" y="2604450"/>
              <a:ext cx="1603705" cy="1918280"/>
              <a:chOff x="8014877" y="2604450"/>
              <a:chExt cx="1603705" cy="191828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3EE8386-90C9-45FB-A3C3-2FB007ED289C}"/>
                  </a:ext>
                </a:extLst>
              </p:cNvPr>
              <p:cNvSpPr/>
              <p:nvPr/>
            </p:nvSpPr>
            <p:spPr>
              <a:xfrm>
                <a:off x="8039477" y="2604450"/>
                <a:ext cx="1539089" cy="1918280"/>
              </a:xfrm>
              <a:prstGeom prst="rect">
                <a:avLst/>
              </a:prstGeom>
              <a:noFill/>
              <a:ln w="19050">
                <a:solidFill>
                  <a:srgbClr val="0B5FA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4471B14-88B3-44B0-B21A-9884763AE380}"/>
                  </a:ext>
                </a:extLst>
              </p:cNvPr>
              <p:cNvGrpSpPr/>
              <p:nvPr/>
            </p:nvGrpSpPr>
            <p:grpSpPr>
              <a:xfrm>
                <a:off x="8014877" y="2661399"/>
                <a:ext cx="1603705" cy="1822896"/>
                <a:chOff x="7728511" y="2736595"/>
                <a:chExt cx="1603705" cy="1822896"/>
              </a:xfrm>
            </p:grpSpPr>
            <p:pic>
              <p:nvPicPr>
                <p:cNvPr id="12" name="Picture 4" descr="Publication">
                  <a:extLst>
                    <a:ext uri="{FF2B5EF4-FFF2-40B4-BE49-F238E27FC236}">
                      <a16:creationId xmlns:a16="http://schemas.microsoft.com/office/drawing/2014/main" id="{B9C34F98-E7E4-4D10-8567-B25AA9187F2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95096" y="2736595"/>
                  <a:ext cx="1196411" cy="11964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DEDECBD-EB19-4470-9202-AFA442D1DEA8}"/>
                    </a:ext>
                  </a:extLst>
                </p:cNvPr>
                <p:cNvSpPr txBox="1"/>
                <p:nvPr/>
              </p:nvSpPr>
              <p:spPr>
                <a:xfrm>
                  <a:off x="7728511" y="3974716"/>
                  <a:ext cx="160370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600" dirty="0"/>
                    <a:t>Outputs:</a:t>
                  </a:r>
                </a:p>
                <a:p>
                  <a:pPr algn="ctr"/>
                  <a:r>
                    <a:rPr lang="en-GB" sz="1600" dirty="0"/>
                    <a:t>Publication</a:t>
                  </a:r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0EAE1F9-54D3-44F4-B74D-892A25D9B31A}"/>
              </a:ext>
            </a:extLst>
          </p:cNvPr>
          <p:cNvGrpSpPr/>
          <p:nvPr/>
        </p:nvGrpSpPr>
        <p:grpSpPr>
          <a:xfrm>
            <a:off x="6767827" y="2097424"/>
            <a:ext cx="5275276" cy="4274563"/>
            <a:chOff x="6767827" y="2097424"/>
            <a:chExt cx="5275276" cy="427456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54AAF25-B0C9-4A2D-B8B1-60ADB6091A3B}"/>
                </a:ext>
              </a:extLst>
            </p:cNvPr>
            <p:cNvSpPr/>
            <p:nvPr/>
          </p:nvSpPr>
          <p:spPr>
            <a:xfrm>
              <a:off x="6767828" y="2458368"/>
              <a:ext cx="5198510" cy="3913619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0318D1D-A4B5-44A2-BD36-81CC935F9E4A}"/>
                </a:ext>
              </a:extLst>
            </p:cNvPr>
            <p:cNvGrpSpPr/>
            <p:nvPr/>
          </p:nvGrpSpPr>
          <p:grpSpPr>
            <a:xfrm>
              <a:off x="6767827" y="2097424"/>
              <a:ext cx="5275276" cy="4173128"/>
              <a:chOff x="6767827" y="2097424"/>
              <a:chExt cx="5275276" cy="4173128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F19E430-A59D-44DD-84A8-9F7C5A17FE7A}"/>
                  </a:ext>
                </a:extLst>
              </p:cNvPr>
              <p:cNvSpPr txBox="1"/>
              <p:nvPr/>
            </p:nvSpPr>
            <p:spPr>
              <a:xfrm>
                <a:off x="6844593" y="5016106"/>
                <a:ext cx="5198510" cy="1254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GB" sz="1600" dirty="0"/>
                  <a:t>Additional outputs: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/>
                  <a:t>Generated data </a:t>
                </a:r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(</a:t>
                </a:r>
                <a:r>
                  <a:rPr lang="en-GB" sz="1600" i="1" dirty="0">
                    <a:solidFill>
                      <a:schemeClr val="bg1">
                        <a:lumMod val="50000"/>
                      </a:schemeClr>
                    </a:solidFill>
                  </a:rPr>
                  <a:t>e.g. texture data</a:t>
                </a:r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)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/>
                  <a:t>Methods + parameters </a:t>
                </a:r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(</a:t>
                </a:r>
                <a:r>
                  <a:rPr lang="en-GB" sz="1600" i="1" dirty="0">
                    <a:solidFill>
                      <a:schemeClr val="bg1">
                        <a:lumMod val="50000"/>
                      </a:schemeClr>
                    </a:solidFill>
                  </a:rPr>
                  <a:t>e.g. CP parameter optimisation</a:t>
                </a:r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)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/>
                  <a:t>Derived data </a:t>
                </a:r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(</a:t>
                </a:r>
                <a:r>
                  <a:rPr lang="en-GB" sz="1600" i="1" dirty="0">
                    <a:solidFill>
                      <a:schemeClr val="bg1">
                        <a:lumMod val="50000"/>
                      </a:schemeClr>
                    </a:solidFill>
                  </a:rPr>
                  <a:t>e.g. fitted yield function parameters</a:t>
                </a:r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)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5B4A47B-99E4-4E6D-ABAD-FC03EB103266}"/>
                  </a:ext>
                </a:extLst>
              </p:cNvPr>
              <p:cNvSpPr txBox="1"/>
              <p:nvPr/>
            </p:nvSpPr>
            <p:spPr>
              <a:xfrm>
                <a:off x="6767827" y="2097424"/>
                <a:ext cx="5198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00B050"/>
                    </a:solidFill>
                  </a:rPr>
                  <a:t>With our framework: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197F3C-67C6-4643-AC4D-CEA558E518D0}"/>
              </a:ext>
            </a:extLst>
          </p:cNvPr>
          <p:cNvGrpSpPr/>
          <p:nvPr/>
        </p:nvGrpSpPr>
        <p:grpSpPr>
          <a:xfrm>
            <a:off x="4520960" y="2409555"/>
            <a:ext cx="1969787" cy="2726032"/>
            <a:chOff x="4781497" y="2324600"/>
            <a:chExt cx="1969787" cy="272603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C76A7E8-32E2-49C6-BAF1-C7667F26C28D}"/>
                </a:ext>
              </a:extLst>
            </p:cNvPr>
            <p:cNvGrpSpPr/>
            <p:nvPr/>
          </p:nvGrpSpPr>
          <p:grpSpPr>
            <a:xfrm>
              <a:off x="4781497" y="2324600"/>
              <a:ext cx="1969787" cy="2208799"/>
              <a:chOff x="10139826" y="2959000"/>
              <a:chExt cx="1969787" cy="2208799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DFBDD65F-FC5F-49A4-BA67-1CF3D60235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481426" y="2959000"/>
                <a:ext cx="406427" cy="1009651"/>
              </a:xfrm>
              <a:prstGeom prst="rect">
                <a:avLst/>
              </a:prstGeom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8CFE22D9-27BF-47BD-B98C-CA9B523D2A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1286230" y="3119416"/>
                <a:ext cx="406427" cy="1009651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0AA7AC7-B6FE-4430-9184-47E5769A6ECC}"/>
                  </a:ext>
                </a:extLst>
              </p:cNvPr>
              <p:cNvSpPr txBox="1"/>
              <p:nvPr/>
            </p:nvSpPr>
            <p:spPr>
              <a:xfrm>
                <a:off x="10139826" y="4336802"/>
                <a:ext cx="19697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/>
                  <a:t>What is accessible to the materials community?</a:t>
                </a:r>
              </a:p>
            </p:txBody>
          </p:sp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373AB6D9-0D02-4288-9712-108159512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895902" y="3285441"/>
                <a:ext cx="406427" cy="1009651"/>
              </a:xfrm>
              <a:prstGeom prst="rect">
                <a:avLst/>
              </a:prstGeom>
            </p:spPr>
          </p:pic>
        </p:grpSp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32F8A470-522E-45C0-9075-00A5849236FE}"/>
                </a:ext>
              </a:extLst>
            </p:cNvPr>
            <p:cNvSpPr/>
            <p:nvPr/>
          </p:nvSpPr>
          <p:spPr>
            <a:xfrm>
              <a:off x="5292084" y="4701839"/>
              <a:ext cx="1076898" cy="348793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7" name="Picture 46" descr="Diagram&#10;&#10;Description automatically generated">
            <a:extLst>
              <a:ext uri="{FF2B5EF4-FFF2-40B4-BE49-F238E27FC236}">
                <a16:creationId xmlns:a16="http://schemas.microsoft.com/office/drawing/2014/main" id="{75427315-4048-4BE5-9EEF-151A0433C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9" y="1824823"/>
            <a:ext cx="3865421" cy="4989409"/>
          </a:xfrm>
          <a:prstGeom prst="rect">
            <a:avLst/>
          </a:prstGeom>
        </p:spPr>
      </p:pic>
      <p:pic>
        <p:nvPicPr>
          <p:cNvPr id="49" name="Picture 48" descr="A picture containing diagram&#10;&#10;Description automatically generated">
            <a:extLst>
              <a:ext uri="{FF2B5EF4-FFF2-40B4-BE49-F238E27FC236}">
                <a16:creationId xmlns:a16="http://schemas.microsoft.com/office/drawing/2014/main" id="{DF1390C6-9781-473B-86B6-8B1DE4F642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9" y="1824823"/>
            <a:ext cx="3865421" cy="4989409"/>
          </a:xfrm>
          <a:prstGeom prst="rect">
            <a:avLst/>
          </a:prstGeom>
        </p:spPr>
      </p:pic>
      <p:pic>
        <p:nvPicPr>
          <p:cNvPr id="51" name="Picture 5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366CDDA-AF95-4A56-867F-1675A14A3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9" y="1824823"/>
            <a:ext cx="3865421" cy="4989409"/>
          </a:xfrm>
          <a:prstGeom prst="rect">
            <a:avLst/>
          </a:prstGeom>
        </p:spPr>
      </p:pic>
      <p:pic>
        <p:nvPicPr>
          <p:cNvPr id="53" name="Picture 5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2093B35-3CD6-4A17-BE18-810F80F28D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9" y="1824823"/>
            <a:ext cx="3865421" cy="4989409"/>
          </a:xfrm>
          <a:prstGeom prst="rect">
            <a:avLst/>
          </a:prstGeom>
        </p:spPr>
      </p:pic>
      <p:pic>
        <p:nvPicPr>
          <p:cNvPr id="55" name="Picture 5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496AFE-8F41-410C-B2C3-0683477605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9" y="1824823"/>
            <a:ext cx="3865421" cy="498940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5865EE22-8F17-4B66-BA96-31B423D89479}"/>
              </a:ext>
            </a:extLst>
          </p:cNvPr>
          <p:cNvSpPr txBox="1"/>
          <p:nvPr/>
        </p:nvSpPr>
        <p:spPr>
          <a:xfrm>
            <a:off x="-46917" y="6014679"/>
            <a:ext cx="195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of a virtual materials test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D90FE3-B5EA-440D-8453-A6583D411D80}"/>
              </a:ext>
            </a:extLst>
          </p:cNvPr>
          <p:cNvGrpSpPr/>
          <p:nvPr/>
        </p:nvGrpSpPr>
        <p:grpSpPr>
          <a:xfrm>
            <a:off x="0" y="1654799"/>
            <a:ext cx="12043103" cy="5167489"/>
            <a:chOff x="0" y="1654799"/>
            <a:chExt cx="12043103" cy="516748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2C96211-05FB-4DCF-BE93-DF3B9BDD4C33}"/>
                </a:ext>
              </a:extLst>
            </p:cNvPr>
            <p:cNvSpPr/>
            <p:nvPr/>
          </p:nvSpPr>
          <p:spPr>
            <a:xfrm>
              <a:off x="0" y="1722414"/>
              <a:ext cx="12043103" cy="5091818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DE521F4-54EB-4F21-B303-3CEF4E460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05881" y="1654799"/>
              <a:ext cx="5010849" cy="482032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F7CDA3-148D-4373-9466-CC1C6DDF282E}"/>
                </a:ext>
              </a:extLst>
            </p:cNvPr>
            <p:cNvSpPr txBox="1"/>
            <p:nvPr/>
          </p:nvSpPr>
          <p:spPr>
            <a:xfrm>
              <a:off x="879122" y="6514511"/>
              <a:ext cx="108546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effectLst/>
                </a:rPr>
                <a:t>Baker, </a:t>
              </a:r>
              <a:r>
                <a:rPr lang="en-GB" sz="1400" dirty="0" err="1">
                  <a:effectLst/>
                </a:rPr>
                <a:t>Monya</a:t>
              </a:r>
              <a:r>
                <a:rPr lang="en-GB" sz="1400" dirty="0">
                  <a:effectLst/>
                </a:rPr>
                <a:t>. ‘1,500 Scientists Lift the Lid on Reproducibility’. </a:t>
              </a:r>
              <a:r>
                <a:rPr lang="en-GB" sz="1400" i="1" dirty="0">
                  <a:effectLst/>
                </a:rPr>
                <a:t>Nature News</a:t>
              </a:r>
              <a:r>
                <a:rPr lang="en-GB" sz="1400" dirty="0">
                  <a:effectLst/>
                </a:rPr>
                <a:t> 533, no. 7604 (26 May 2016): 452. </a:t>
              </a:r>
              <a:r>
                <a:rPr lang="en-GB" sz="1400" dirty="0">
                  <a:effectLst/>
                  <a:hlinkClick r:id="rId13"/>
                </a:rPr>
                <a:t>https://doi.org/10.1038/533452a</a:t>
              </a:r>
              <a:r>
                <a:rPr lang="en-GB" sz="1400" dirty="0">
                  <a:effectLst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69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165B12-7539-4797-89EC-F7B05E3ACC9C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DDCE3C1-ED7A-45AE-8A95-8508413DC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C3BDB7F2-F65E-4F76-B891-DDEAA3B330BC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MatFlow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EDC8FD-99C6-47E4-A292-7F4DCA871EFA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The workflow structure: tasks and elements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71EEA7-9FEC-4E75-B946-336D6052451D}"/>
              </a:ext>
            </a:extLst>
          </p:cNvPr>
          <p:cNvSpPr txBox="1"/>
          <p:nvPr/>
        </p:nvSpPr>
        <p:spPr>
          <a:xfrm>
            <a:off x="6092775" y="2227488"/>
            <a:ext cx="45111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Task 2:</a:t>
            </a:r>
            <a:r>
              <a:rPr lang="en-GB" dirty="0"/>
              <a:t> sample orientations </a:t>
            </a:r>
          </a:p>
          <a:p>
            <a:r>
              <a:rPr lang="en-GB" sz="1600" dirty="0"/>
              <a:t>ODF </a:t>
            </a:r>
            <a:r>
              <a:rPr lang="en-GB" sz="1600" dirty="0">
                <a:sym typeface="Wingdings" panose="05000000000000000000" pitchFamily="2" charset="2"/>
              </a:rPr>
              <a:t></a:t>
            </a:r>
            <a:r>
              <a:rPr lang="en-GB" sz="1600" dirty="0"/>
              <a:t> orientations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EC8A1A-0954-460B-9FD1-3D2C28E90281}"/>
              </a:ext>
            </a:extLst>
          </p:cNvPr>
          <p:cNvSpPr txBox="1"/>
          <p:nvPr/>
        </p:nvSpPr>
        <p:spPr>
          <a:xfrm>
            <a:off x="6092775" y="3024268"/>
            <a:ext cx="45111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Task 3:</a:t>
            </a:r>
            <a:r>
              <a:rPr lang="en-GB" dirty="0"/>
              <a:t> generate volume element</a:t>
            </a:r>
          </a:p>
          <a:p>
            <a:r>
              <a:rPr lang="en-GB" sz="1600" dirty="0"/>
              <a:t>orientations, model resolution </a:t>
            </a:r>
            <a:r>
              <a:rPr lang="en-GB" sz="1600" dirty="0">
                <a:sym typeface="Wingdings" panose="05000000000000000000" pitchFamily="2" charset="2"/>
              </a:rPr>
              <a:t></a:t>
            </a:r>
            <a:r>
              <a:rPr lang="en-GB" sz="1600" dirty="0"/>
              <a:t> volume element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494661-571F-4E5D-ADB7-4583CA111844}"/>
              </a:ext>
            </a:extLst>
          </p:cNvPr>
          <p:cNvGrpSpPr/>
          <p:nvPr/>
        </p:nvGrpSpPr>
        <p:grpSpPr>
          <a:xfrm>
            <a:off x="6589856" y="1011663"/>
            <a:ext cx="5524440" cy="369332"/>
            <a:chOff x="6500187" y="1204050"/>
            <a:chExt cx="5524440" cy="36933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26FD123-294A-4883-AB8E-3D76E13ECF45}"/>
                </a:ext>
              </a:extLst>
            </p:cNvPr>
            <p:cNvSpPr txBox="1"/>
            <p:nvPr/>
          </p:nvSpPr>
          <p:spPr>
            <a:xfrm>
              <a:off x="6500187" y="1204050"/>
              <a:ext cx="14576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do what?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552F5A2-D8C4-4928-9BFF-0FD4323F6D85}"/>
                </a:ext>
              </a:extLst>
            </p:cNvPr>
            <p:cNvSpPr txBox="1"/>
            <p:nvPr/>
          </p:nvSpPr>
          <p:spPr>
            <a:xfrm>
              <a:off x="7611102" y="1204050"/>
              <a:ext cx="2261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with which method?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0B6A88E-2789-463F-B363-FFD2CB415798}"/>
                </a:ext>
              </a:extLst>
            </p:cNvPr>
            <p:cNvSpPr txBox="1"/>
            <p:nvPr/>
          </p:nvSpPr>
          <p:spPr>
            <a:xfrm>
              <a:off x="9762770" y="1204050"/>
              <a:ext cx="2261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with which software?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43BCFA0-348B-468D-BFCC-B405F3301BA1}"/>
              </a:ext>
            </a:extLst>
          </p:cNvPr>
          <p:cNvSpPr txBox="1"/>
          <p:nvPr/>
        </p:nvSpPr>
        <p:spPr>
          <a:xfrm>
            <a:off x="9333818" y="1692801"/>
            <a:ext cx="1678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using Dream.3D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64D970-6115-404F-9202-23BDE0309BEA}"/>
              </a:ext>
            </a:extLst>
          </p:cNvPr>
          <p:cNvSpPr txBox="1"/>
          <p:nvPr/>
        </p:nvSpPr>
        <p:spPr>
          <a:xfrm>
            <a:off x="-86091" y="6211669"/>
            <a:ext cx="195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of a virtual materials test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3AC989-CCFB-48D4-AAF1-B650C1BAB24D}"/>
              </a:ext>
            </a:extLst>
          </p:cNvPr>
          <p:cNvSpPr txBox="1"/>
          <p:nvPr/>
        </p:nvSpPr>
        <p:spPr>
          <a:xfrm>
            <a:off x="6092775" y="3796577"/>
            <a:ext cx="57758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Task 4:</a:t>
            </a:r>
            <a:r>
              <a:rPr lang="en-GB" dirty="0"/>
              <a:t> simulate loading</a:t>
            </a:r>
          </a:p>
          <a:p>
            <a:r>
              <a:rPr lang="en-GB" sz="1600" dirty="0"/>
              <a:t>volume element, load cases, CP parameters </a:t>
            </a:r>
            <a:r>
              <a:rPr lang="en-GB" sz="1600" dirty="0">
                <a:sym typeface="Wingdings" panose="05000000000000000000" pitchFamily="2" charset="2"/>
              </a:rPr>
              <a:t></a:t>
            </a:r>
            <a:r>
              <a:rPr lang="en-GB" sz="1600" dirty="0"/>
              <a:t> model responses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963C3A-18AC-4CEA-A420-6823DA0A6457}"/>
              </a:ext>
            </a:extLst>
          </p:cNvPr>
          <p:cNvSpPr txBox="1"/>
          <p:nvPr/>
        </p:nvSpPr>
        <p:spPr>
          <a:xfrm>
            <a:off x="6092775" y="4568886"/>
            <a:ext cx="57758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Task 5:</a:t>
            </a:r>
            <a:r>
              <a:rPr lang="en-GB" dirty="0"/>
              <a:t> fit yield functions</a:t>
            </a:r>
          </a:p>
          <a:p>
            <a:r>
              <a:rPr lang="en-GB" sz="1600" dirty="0"/>
              <a:t>model responses </a:t>
            </a:r>
            <a:r>
              <a:rPr lang="en-GB" sz="1600" dirty="0">
                <a:sym typeface="Wingdings" panose="05000000000000000000" pitchFamily="2" charset="2"/>
              </a:rPr>
              <a:t></a:t>
            </a:r>
            <a:r>
              <a:rPr lang="en-GB" sz="1600" dirty="0"/>
              <a:t> anisotropy parameters</a:t>
            </a:r>
          </a:p>
        </p:txBody>
      </p:sp>
      <p:pic>
        <p:nvPicPr>
          <p:cNvPr id="22" name="Picture 21" descr="Timeline&#10;&#10;Description automatically generated">
            <a:extLst>
              <a:ext uri="{FF2B5EF4-FFF2-40B4-BE49-F238E27FC236}">
                <a16:creationId xmlns:a16="http://schemas.microsoft.com/office/drawing/2014/main" id="{3D721658-6385-4559-8533-A772C5A1D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5" y="1224729"/>
            <a:ext cx="4204369" cy="5698433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FB2C87-B0D7-4A29-959F-12DD50CCF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5" y="1224729"/>
            <a:ext cx="4204369" cy="5698433"/>
          </a:xfrm>
          <a:prstGeom prst="rect">
            <a:avLst/>
          </a:prstGeom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D1F8AD-A82A-4DB0-BB97-CBDF19471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5" y="1224729"/>
            <a:ext cx="4204369" cy="5698433"/>
          </a:xfrm>
          <a:prstGeom prst="rect">
            <a:avLst/>
          </a:prstGeom>
        </p:spPr>
      </p:pic>
      <p:pic>
        <p:nvPicPr>
          <p:cNvPr id="29" name="Picture 2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8D8D84B-0DDB-4EA4-A6CA-1BCE19E5B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5" y="1224729"/>
            <a:ext cx="4204369" cy="5698433"/>
          </a:xfrm>
          <a:prstGeom prst="rect">
            <a:avLst/>
          </a:prstGeom>
        </p:spPr>
      </p:pic>
      <p:pic>
        <p:nvPicPr>
          <p:cNvPr id="31" name="Picture 30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8E4000C-8D87-4F03-AAAB-1B044D32E3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5" y="1224729"/>
            <a:ext cx="4204369" cy="5698433"/>
          </a:xfrm>
          <a:prstGeom prst="rect">
            <a:avLst/>
          </a:prstGeom>
        </p:spPr>
      </p:pic>
      <p:pic>
        <p:nvPicPr>
          <p:cNvPr id="33" name="Picture 3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71C9509-6729-442A-9EDC-AA35ADAE87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5" y="1224729"/>
            <a:ext cx="4204369" cy="5698433"/>
          </a:xfrm>
          <a:prstGeom prst="rect">
            <a:avLst/>
          </a:prstGeom>
        </p:spPr>
      </p:pic>
      <p:pic>
        <p:nvPicPr>
          <p:cNvPr id="35" name="Picture 3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4B0B9E1-C9CA-48CE-B680-0F03BBA7D6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5" y="1224729"/>
            <a:ext cx="4204369" cy="5698433"/>
          </a:xfrm>
          <a:prstGeom prst="rect">
            <a:avLst/>
          </a:prstGeom>
        </p:spPr>
      </p:pic>
      <p:pic>
        <p:nvPicPr>
          <p:cNvPr id="37" name="Picture 3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12CF2C83-F070-4091-841B-B1FD953A48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9" y="1224729"/>
            <a:ext cx="4205178" cy="5698433"/>
          </a:xfrm>
          <a:prstGeom prst="rect">
            <a:avLst/>
          </a:prstGeom>
        </p:spPr>
      </p:pic>
      <p:pic>
        <p:nvPicPr>
          <p:cNvPr id="40" name="Picture 39" descr="A picture containing graphical user interface, application, timeline&#10;&#10;Description automatically generated">
            <a:extLst>
              <a:ext uri="{FF2B5EF4-FFF2-40B4-BE49-F238E27FC236}">
                <a16:creationId xmlns:a16="http://schemas.microsoft.com/office/drawing/2014/main" id="{70C92AAD-C58E-4356-85DC-CAD0B1295E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5" y="1224729"/>
            <a:ext cx="4204369" cy="5698433"/>
          </a:xfrm>
          <a:prstGeom prst="rect">
            <a:avLst/>
          </a:prstGeom>
        </p:spPr>
      </p:pic>
      <p:pic>
        <p:nvPicPr>
          <p:cNvPr id="47" name="Picture 46" descr="Timeline&#10;&#10;Description automatically generated">
            <a:extLst>
              <a:ext uri="{FF2B5EF4-FFF2-40B4-BE49-F238E27FC236}">
                <a16:creationId xmlns:a16="http://schemas.microsoft.com/office/drawing/2014/main" id="{C78A9DDA-5755-40CF-ACBD-F22E0C39C7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5" y="1224729"/>
            <a:ext cx="4204369" cy="5698433"/>
          </a:xfrm>
          <a:prstGeom prst="rect">
            <a:avLst/>
          </a:prstGeom>
        </p:spPr>
      </p:pic>
      <p:pic>
        <p:nvPicPr>
          <p:cNvPr id="50" name="Picture 49" descr="A picture containing timeline&#10;&#10;Description automatically generated">
            <a:extLst>
              <a:ext uri="{FF2B5EF4-FFF2-40B4-BE49-F238E27FC236}">
                <a16:creationId xmlns:a16="http://schemas.microsoft.com/office/drawing/2014/main" id="{864287EC-50DA-40CB-9B6A-F236E8A0A6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5" y="1224729"/>
            <a:ext cx="4204369" cy="5698433"/>
          </a:xfrm>
          <a:prstGeom prst="rect">
            <a:avLst/>
          </a:prstGeom>
        </p:spPr>
      </p:pic>
      <p:pic>
        <p:nvPicPr>
          <p:cNvPr id="52" name="Picture 5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98D4A0F-0D57-44B4-87AC-4E64DF5EEC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5" y="1224729"/>
            <a:ext cx="4204369" cy="5698433"/>
          </a:xfrm>
          <a:prstGeom prst="rect">
            <a:avLst/>
          </a:prstGeom>
        </p:spPr>
      </p:pic>
      <p:pic>
        <p:nvPicPr>
          <p:cNvPr id="54" name="Picture 5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8037678-AE0F-4AC6-B0F4-FC43B42297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5" y="1224729"/>
            <a:ext cx="4204369" cy="5698433"/>
          </a:xfrm>
          <a:prstGeom prst="rect">
            <a:avLst/>
          </a:prstGeom>
        </p:spPr>
      </p:pic>
      <p:pic>
        <p:nvPicPr>
          <p:cNvPr id="56" name="Picture 5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78FB336-6FBA-475C-8884-7E2164CFDB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5" y="1224729"/>
            <a:ext cx="4204369" cy="569843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BEBA7AF-7157-42A6-A1FC-C5E3F17E3CC7}"/>
              </a:ext>
            </a:extLst>
          </p:cNvPr>
          <p:cNvSpPr txBox="1"/>
          <p:nvPr/>
        </p:nvSpPr>
        <p:spPr>
          <a:xfrm>
            <a:off x="6093098" y="1449606"/>
            <a:ext cx="28606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Task 1: </a:t>
            </a:r>
            <a:r>
              <a:rPr lang="en-GB" dirty="0"/>
              <a:t>estimate ODF</a:t>
            </a:r>
          </a:p>
          <a:p>
            <a:r>
              <a:rPr lang="en-GB" sz="1600" dirty="0"/>
              <a:t>EBSD data </a:t>
            </a:r>
            <a:r>
              <a:rPr lang="en-GB" sz="1600" dirty="0">
                <a:sym typeface="Wingdings" panose="05000000000000000000" pitchFamily="2" charset="2"/>
              </a:rPr>
              <a:t></a:t>
            </a:r>
            <a:r>
              <a:rPr lang="en-GB" sz="1600" dirty="0"/>
              <a:t> ODF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5D69A6D-9AD7-4E4F-A4D7-7E9DB4E4B442}"/>
              </a:ext>
            </a:extLst>
          </p:cNvPr>
          <p:cNvGrpSpPr/>
          <p:nvPr/>
        </p:nvGrpSpPr>
        <p:grpSpPr>
          <a:xfrm>
            <a:off x="6092775" y="1443553"/>
            <a:ext cx="5704013" cy="622664"/>
            <a:chOff x="6092775" y="1443553"/>
            <a:chExt cx="5704013" cy="62266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5A937D-61F3-4D08-996B-249D1D16C8E7}"/>
                </a:ext>
              </a:extLst>
            </p:cNvPr>
            <p:cNvSpPr txBox="1"/>
            <p:nvPr/>
          </p:nvSpPr>
          <p:spPr>
            <a:xfrm>
              <a:off x="8953722" y="1443553"/>
              <a:ext cx="2843066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Task 1:</a:t>
              </a:r>
              <a:r>
                <a:rPr lang="en-GB" dirty="0"/>
                <a:t> get model ODF</a:t>
              </a:r>
            </a:p>
            <a:p>
              <a:r>
                <a:rPr lang="en-GB" sz="1600" dirty="0"/>
                <a:t>modal direction </a:t>
              </a:r>
              <a:r>
                <a:rPr lang="en-GB" sz="1600" dirty="0">
                  <a:sym typeface="Wingdings" panose="05000000000000000000" pitchFamily="2" charset="2"/>
                </a:rPr>
                <a:t> </a:t>
              </a:r>
              <a:r>
                <a:rPr lang="en-GB" sz="1600" dirty="0"/>
                <a:t>ODF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444781E-F6D3-4B71-8E50-2DDE9B593D22}"/>
                </a:ext>
              </a:extLst>
            </p:cNvPr>
            <p:cNvSpPr/>
            <p:nvPr/>
          </p:nvSpPr>
          <p:spPr>
            <a:xfrm>
              <a:off x="6092775" y="1450664"/>
              <a:ext cx="2825185" cy="615553"/>
            </a:xfrm>
            <a:prstGeom prst="rect">
              <a:avLst/>
            </a:prstGeom>
            <a:solidFill>
              <a:srgbClr val="FFFFFF">
                <a:alpha val="7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FC0AAFD-47DD-41A7-8EB7-069E1CB876D0}"/>
              </a:ext>
            </a:extLst>
          </p:cNvPr>
          <p:cNvSpPr txBox="1"/>
          <p:nvPr/>
        </p:nvSpPr>
        <p:spPr>
          <a:xfrm>
            <a:off x="6092775" y="1437045"/>
            <a:ext cx="49018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Task 1:</a:t>
            </a:r>
            <a:r>
              <a:rPr lang="en-GB" dirty="0"/>
              <a:t> </a:t>
            </a:r>
            <a:r>
              <a:rPr lang="en-GB" dirty="0">
                <a:solidFill>
                  <a:schemeClr val="accent1"/>
                </a:solidFill>
              </a:rPr>
              <a:t>estimate ODF </a:t>
            </a:r>
            <a:r>
              <a:rPr lang="en-GB" dirty="0">
                <a:solidFill>
                  <a:schemeClr val="accent2"/>
                </a:solidFill>
              </a:rPr>
              <a:t>from CTF file</a:t>
            </a:r>
            <a:r>
              <a:rPr lang="en-GB" dirty="0">
                <a:solidFill>
                  <a:schemeClr val="tx2"/>
                </a:solidFill>
              </a:rPr>
              <a:t> using MTEX</a:t>
            </a:r>
          </a:p>
          <a:p>
            <a:r>
              <a:rPr lang="en-GB" sz="1600" dirty="0"/>
              <a:t>EBSD data </a:t>
            </a:r>
            <a:r>
              <a:rPr lang="en-GB" sz="1600" dirty="0">
                <a:sym typeface="Wingdings" panose="05000000000000000000" pitchFamily="2" charset="2"/>
              </a:rPr>
              <a:t></a:t>
            </a:r>
            <a:r>
              <a:rPr lang="en-GB" sz="1600" dirty="0"/>
              <a:t> ODF</a:t>
            </a:r>
          </a:p>
        </p:txBody>
      </p:sp>
    </p:spTree>
    <p:extLst>
      <p:ext uri="{BB962C8B-B14F-4D97-AF65-F5344CB8AC3E}">
        <p14:creationId xmlns:p14="http://schemas.microsoft.com/office/powerpoint/2010/main" val="411829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3" grpId="0"/>
      <p:bldP spid="15" grpId="0"/>
      <p:bldP spid="15" grpId="1"/>
      <p:bldP spid="9" grpId="0"/>
      <p:bldP spid="10" grpId="0"/>
      <p:bldP spid="58" grpId="0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165B12-7539-4797-89EC-F7B05E3ACC9C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DDCE3C1-ED7A-45AE-8A95-8508413DC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C3BDB7F2-F65E-4F76-B891-DDEAA3B330BC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MatFlow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EDC8FD-99C6-47E4-A292-7F4DCA871EFA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Using MatFlow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571E5E-6DE4-4695-9E24-33EFA590CB94}"/>
              </a:ext>
            </a:extLst>
          </p:cNvPr>
          <p:cNvGrpSpPr/>
          <p:nvPr/>
        </p:nvGrpSpPr>
        <p:grpSpPr>
          <a:xfrm>
            <a:off x="615006" y="1528487"/>
            <a:ext cx="1030850" cy="1173480"/>
            <a:chOff x="1319456" y="3613666"/>
            <a:chExt cx="1030850" cy="117348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A7DA33-E5D8-4A0C-A612-11F6443ED7CB}"/>
                </a:ext>
              </a:extLst>
            </p:cNvPr>
            <p:cNvSpPr txBox="1"/>
            <p:nvPr/>
          </p:nvSpPr>
          <p:spPr>
            <a:xfrm>
              <a:off x="1319456" y="4417814"/>
              <a:ext cx="10308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Profile</a:t>
              </a:r>
            </a:p>
          </p:txBody>
        </p:sp>
        <p:pic>
          <p:nvPicPr>
            <p:cNvPr id="12" name="Picture 11" descr="Diagram&#10;&#10;Description automatically generated">
              <a:extLst>
                <a:ext uri="{FF2B5EF4-FFF2-40B4-BE49-F238E27FC236}">
                  <a16:creationId xmlns:a16="http://schemas.microsoft.com/office/drawing/2014/main" id="{19229F6C-D945-4EE1-8F2B-A16A4F521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738" y="3613666"/>
              <a:ext cx="624286" cy="748368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DD8E130-448C-4D66-8D73-4055EE18F047}"/>
              </a:ext>
            </a:extLst>
          </p:cNvPr>
          <p:cNvSpPr txBox="1"/>
          <p:nvPr/>
        </p:nvSpPr>
        <p:spPr>
          <a:xfrm>
            <a:off x="416922" y="3055230"/>
            <a:ext cx="3959251" cy="1732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u="sng" dirty="0"/>
              <a:t>Profile file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i="1" dirty="0"/>
              <a:t>Machine-agnostic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Task list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Resource options (e.g. num. cores)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6022629C-A66E-4FA5-B975-9DFEA35C3981}"/>
              </a:ext>
            </a:extLst>
          </p:cNvPr>
          <p:cNvGrpSpPr/>
          <p:nvPr/>
        </p:nvGrpSpPr>
        <p:grpSpPr>
          <a:xfrm>
            <a:off x="4236797" y="1007906"/>
            <a:ext cx="5085722" cy="2690334"/>
            <a:chOff x="4236797" y="1007906"/>
            <a:chExt cx="5085722" cy="269033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86E3BC1-56F4-451C-B667-6348125FAFEC}"/>
                </a:ext>
              </a:extLst>
            </p:cNvPr>
            <p:cNvGrpSpPr/>
            <p:nvPr/>
          </p:nvGrpSpPr>
          <p:grpSpPr>
            <a:xfrm>
              <a:off x="4502207" y="1589199"/>
              <a:ext cx="1030850" cy="1173480"/>
              <a:chOff x="4693920" y="5171056"/>
              <a:chExt cx="1030850" cy="1173480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8A8A21C-706E-4D76-8E4E-0D005C35BBE9}"/>
                  </a:ext>
                </a:extLst>
              </p:cNvPr>
              <p:cNvSpPr txBox="1"/>
              <p:nvPr/>
            </p:nvSpPr>
            <p:spPr>
              <a:xfrm>
                <a:off x="4693920" y="5975204"/>
                <a:ext cx="103085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Schemas</a:t>
                </a:r>
              </a:p>
            </p:txBody>
          </p:sp>
          <p:pic>
            <p:nvPicPr>
              <p:cNvPr id="34" name="Picture 33" descr="Diagram&#10;&#10;Description automatically generated">
                <a:extLst>
                  <a:ext uri="{FF2B5EF4-FFF2-40B4-BE49-F238E27FC236}">
                    <a16:creationId xmlns:a16="http://schemas.microsoft.com/office/drawing/2014/main" id="{F70FC3C0-12BC-40CC-BEDD-61D5F0BDE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7202" y="5171056"/>
                <a:ext cx="624286" cy="748368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C1F4C4D-8E13-42BF-B781-B455B4219946}"/>
                </a:ext>
              </a:extLst>
            </p:cNvPr>
            <p:cNvGrpSpPr/>
            <p:nvPr/>
          </p:nvGrpSpPr>
          <p:grpSpPr>
            <a:xfrm>
              <a:off x="5706564" y="1589199"/>
              <a:ext cx="1030850" cy="1173480"/>
              <a:chOff x="5863660" y="5139229"/>
              <a:chExt cx="1030850" cy="1173480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A5508D3-C0AE-400D-8046-46ABE98E6285}"/>
                  </a:ext>
                </a:extLst>
              </p:cNvPr>
              <p:cNvSpPr txBox="1"/>
              <p:nvPr/>
            </p:nvSpPr>
            <p:spPr>
              <a:xfrm>
                <a:off x="5863660" y="5943377"/>
                <a:ext cx="103085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Software</a:t>
                </a:r>
              </a:p>
            </p:txBody>
          </p:sp>
          <p:pic>
            <p:nvPicPr>
              <p:cNvPr id="38" name="Picture 37" descr="Diagram&#10;&#10;Description automatically generated">
                <a:extLst>
                  <a:ext uri="{FF2B5EF4-FFF2-40B4-BE49-F238E27FC236}">
                    <a16:creationId xmlns:a16="http://schemas.microsoft.com/office/drawing/2014/main" id="{5DAE7A59-55ED-4F2F-AA31-9DEDBFFA1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6942" y="5139229"/>
                <a:ext cx="624286" cy="748368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7C18960-28F3-4D7B-9051-E764F117BE13}"/>
                </a:ext>
              </a:extLst>
            </p:cNvPr>
            <p:cNvGrpSpPr/>
            <p:nvPr/>
          </p:nvGrpSpPr>
          <p:grpSpPr>
            <a:xfrm>
              <a:off x="4726930" y="2993842"/>
              <a:ext cx="1959267" cy="495351"/>
              <a:chOff x="5716304" y="3551530"/>
              <a:chExt cx="1959267" cy="495351"/>
            </a:xfrm>
          </p:grpSpPr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61D3CF00-5CAF-49D3-B083-EC7227EDC3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716304" y="3551530"/>
                <a:ext cx="379695" cy="493603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A4302BF-022E-4147-92D8-C9E922FB5D02}"/>
                  </a:ext>
                </a:extLst>
              </p:cNvPr>
              <p:cNvSpPr txBox="1"/>
              <p:nvPr/>
            </p:nvSpPr>
            <p:spPr>
              <a:xfrm>
                <a:off x="6080451" y="3554438"/>
                <a:ext cx="159512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600" dirty="0"/>
                  <a:t>MatFlow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0445691-D927-4CEE-9036-217B051DC3A0}"/>
                </a:ext>
              </a:extLst>
            </p:cNvPr>
            <p:cNvSpPr txBox="1"/>
            <p:nvPr/>
          </p:nvSpPr>
          <p:spPr>
            <a:xfrm>
              <a:off x="4236797" y="1007906"/>
              <a:ext cx="5082746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MatFlow installation on a cluster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876B318-AD3D-4782-BF53-398F6EB859D4}"/>
                </a:ext>
              </a:extLst>
            </p:cNvPr>
            <p:cNvSpPr/>
            <p:nvPr/>
          </p:nvSpPr>
          <p:spPr>
            <a:xfrm>
              <a:off x="4239773" y="1356838"/>
              <a:ext cx="5082746" cy="2341402"/>
            </a:xfrm>
            <a:prstGeom prst="rect">
              <a:avLst/>
            </a:prstGeom>
            <a:noFill/>
            <a:ln>
              <a:solidFill>
                <a:srgbClr val="0B5F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25" name="Group 1024">
              <a:extLst>
                <a:ext uri="{FF2B5EF4-FFF2-40B4-BE49-F238E27FC236}">
                  <a16:creationId xmlns:a16="http://schemas.microsoft.com/office/drawing/2014/main" id="{B1EEB109-A3E5-4C6A-81D5-FC4E44304988}"/>
                </a:ext>
              </a:extLst>
            </p:cNvPr>
            <p:cNvGrpSpPr/>
            <p:nvPr/>
          </p:nvGrpSpPr>
          <p:grpSpPr>
            <a:xfrm>
              <a:off x="7084428" y="1521909"/>
              <a:ext cx="2108488" cy="2081783"/>
              <a:chOff x="8273693" y="1651501"/>
              <a:chExt cx="2108488" cy="2081783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3A57BB9-285C-45EC-A379-9B25E9182451}"/>
                  </a:ext>
                </a:extLst>
              </p:cNvPr>
              <p:cNvSpPr/>
              <p:nvPr/>
            </p:nvSpPr>
            <p:spPr>
              <a:xfrm>
                <a:off x="8273693" y="2024594"/>
                <a:ext cx="2108488" cy="170869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19B617A-1D32-450F-AF16-A803FEBB322A}"/>
                  </a:ext>
                </a:extLst>
              </p:cNvPr>
              <p:cNvSpPr txBox="1"/>
              <p:nvPr/>
            </p:nvSpPr>
            <p:spPr>
              <a:xfrm>
                <a:off x="8273693" y="1651501"/>
                <a:ext cx="21084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MatFlow extensions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E88165F-00B6-4911-A470-ABE9C25E189F}"/>
                  </a:ext>
                </a:extLst>
              </p:cNvPr>
              <p:cNvSpPr txBox="1"/>
              <p:nvPr/>
            </p:nvSpPr>
            <p:spPr>
              <a:xfrm>
                <a:off x="8381572" y="2107699"/>
                <a:ext cx="191305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/>
                  <a:t>matflow-DAMASK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E0C5679-8FEB-447A-AF9B-DF985FE87EB6}"/>
                  </a:ext>
                </a:extLst>
              </p:cNvPr>
              <p:cNvSpPr txBox="1"/>
              <p:nvPr/>
            </p:nvSpPr>
            <p:spPr>
              <a:xfrm>
                <a:off x="8381572" y="2499861"/>
                <a:ext cx="191304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/>
                  <a:t>matflow-MTEX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CBEBC07-CD7E-4295-84EF-C84B9C39E203}"/>
                  </a:ext>
                </a:extLst>
              </p:cNvPr>
              <p:cNvSpPr txBox="1"/>
              <p:nvPr/>
            </p:nvSpPr>
            <p:spPr>
              <a:xfrm>
                <a:off x="8381572" y="2892023"/>
                <a:ext cx="191304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/>
                  <a:t>matflow-</a:t>
                </a:r>
                <a:r>
                  <a:rPr lang="en-GB" sz="1600" dirty="0" err="1"/>
                  <a:t>DefDAP</a:t>
                </a:r>
                <a:endParaRPr lang="en-GB" sz="1600" dirty="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C46FB35-1466-4FAD-B46C-5BD44DF41C77}"/>
                  </a:ext>
                </a:extLst>
              </p:cNvPr>
              <p:cNvSpPr txBox="1"/>
              <p:nvPr/>
            </p:nvSpPr>
            <p:spPr>
              <a:xfrm>
                <a:off x="8381572" y="3301722"/>
                <a:ext cx="1995357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/>
                  <a:t>matflow-formable</a:t>
                </a:r>
              </a:p>
            </p:txBody>
          </p:sp>
        </p:grpSp>
      </p:grp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90CB1BD9-829E-48B2-B708-CB0D0B164CB8}"/>
              </a:ext>
            </a:extLst>
          </p:cNvPr>
          <p:cNvGrpSpPr/>
          <p:nvPr/>
        </p:nvGrpSpPr>
        <p:grpSpPr>
          <a:xfrm>
            <a:off x="1645856" y="1634358"/>
            <a:ext cx="2522798" cy="469757"/>
            <a:chOff x="1645856" y="1634358"/>
            <a:chExt cx="2522798" cy="46975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8AFBA8A-1E3F-404A-9922-DE4FD2E711B6}"/>
                </a:ext>
              </a:extLst>
            </p:cNvPr>
            <p:cNvSpPr txBox="1"/>
            <p:nvPr/>
          </p:nvSpPr>
          <p:spPr>
            <a:xfrm>
              <a:off x="1692378" y="1634358"/>
              <a:ext cx="23541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highlight>
                    <a:srgbClr val="C0C0C0"/>
                  </a:highlight>
                  <a:latin typeface="Consolas" panose="020B0609020204030204" pitchFamily="49" charset="0"/>
                </a:rPr>
                <a:t>matflow go profile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3FADEBF0-2259-40DE-9EED-67703471CB3B}"/>
                </a:ext>
              </a:extLst>
            </p:cNvPr>
            <p:cNvCxnSpPr>
              <a:cxnSpLocks/>
            </p:cNvCxnSpPr>
            <p:nvPr/>
          </p:nvCxnSpPr>
          <p:spPr>
            <a:xfrm>
              <a:off x="1645856" y="2104115"/>
              <a:ext cx="2522798" cy="0"/>
            </a:xfrm>
            <a:prstGeom prst="straightConnector1">
              <a:avLst/>
            </a:prstGeom>
            <a:ln w="571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4F3F107E-62EA-4676-B5BE-E73A7349F46E}"/>
              </a:ext>
            </a:extLst>
          </p:cNvPr>
          <p:cNvSpPr txBox="1"/>
          <p:nvPr/>
        </p:nvSpPr>
        <p:spPr>
          <a:xfrm>
            <a:off x="404394" y="4793459"/>
            <a:ext cx="4021696" cy="2064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u="sng" dirty="0"/>
              <a:t>Schemas file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i="1" dirty="0"/>
              <a:t>Machine-agnostic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Defines available tasks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Defines commands to run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Links tasks to the extension packages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9EF8BAC-DDB6-4CF3-A7C9-9BB376ACB5A6}"/>
              </a:ext>
            </a:extLst>
          </p:cNvPr>
          <p:cNvSpPr txBox="1"/>
          <p:nvPr/>
        </p:nvSpPr>
        <p:spPr>
          <a:xfrm>
            <a:off x="4426090" y="4787371"/>
            <a:ext cx="3959252" cy="1399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u="sng" dirty="0"/>
              <a:t>Software file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i="1" dirty="0"/>
              <a:t>Machine-specific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Defines environment to be loaded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Defines software executable names</a:t>
            </a:r>
          </a:p>
        </p:txBody>
      </p: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50B0E6E6-D1E7-4733-AB64-563EBD7306AB}"/>
              </a:ext>
            </a:extLst>
          </p:cNvPr>
          <p:cNvGrpSpPr/>
          <p:nvPr/>
        </p:nvGrpSpPr>
        <p:grpSpPr>
          <a:xfrm>
            <a:off x="9400662" y="1111304"/>
            <a:ext cx="2019494" cy="1841055"/>
            <a:chOff x="9400662" y="1111304"/>
            <a:chExt cx="2019494" cy="1841055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1333F70F-E369-4DB0-A163-E86AD4284A16}"/>
                </a:ext>
              </a:extLst>
            </p:cNvPr>
            <p:cNvCxnSpPr>
              <a:cxnSpLocks/>
            </p:cNvCxnSpPr>
            <p:nvPr/>
          </p:nvCxnSpPr>
          <p:spPr>
            <a:xfrm>
              <a:off x="9400662" y="2107739"/>
              <a:ext cx="585927" cy="0"/>
            </a:xfrm>
            <a:prstGeom prst="straightConnector1">
              <a:avLst/>
            </a:prstGeom>
            <a:ln w="571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0EEED5BA-2C56-49AA-80B3-474E2B94A4F7}"/>
                </a:ext>
              </a:extLst>
            </p:cNvPr>
            <p:cNvGrpSpPr/>
            <p:nvPr/>
          </p:nvGrpSpPr>
          <p:grpSpPr>
            <a:xfrm>
              <a:off x="9690287" y="1111304"/>
              <a:ext cx="1729869" cy="1841055"/>
              <a:chOff x="9986589" y="1088403"/>
              <a:chExt cx="1729869" cy="1841055"/>
            </a:xfrm>
          </p:grpSpPr>
          <p:pic>
            <p:nvPicPr>
              <p:cNvPr id="1028" name="Picture 4" descr="See the source image">
                <a:extLst>
                  <a:ext uri="{FF2B5EF4-FFF2-40B4-BE49-F238E27FC236}">
                    <a16:creationId xmlns:a16="http://schemas.microsoft.com/office/drawing/2014/main" id="{9675C562-2717-4E26-A9CE-C84DF20C54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1079" y="1627589"/>
                <a:ext cx="820890" cy="820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31" name="TextBox 1030">
                <a:extLst>
                  <a:ext uri="{FF2B5EF4-FFF2-40B4-BE49-F238E27FC236}">
                    <a16:creationId xmlns:a16="http://schemas.microsoft.com/office/drawing/2014/main" id="{89770B4B-D2FB-4A0D-B4B4-E90C972FF6E1}"/>
                  </a:ext>
                </a:extLst>
              </p:cNvPr>
              <p:cNvSpPr txBox="1"/>
              <p:nvPr/>
            </p:nvSpPr>
            <p:spPr>
              <a:xfrm>
                <a:off x="9986589" y="2560126"/>
                <a:ext cx="172986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workflow.hdf5</a:t>
                </a:r>
              </a:p>
            </p:txBody>
          </p:sp>
          <p:pic>
            <p:nvPicPr>
              <p:cNvPr id="1033" name="Graphic 1032">
                <a:extLst>
                  <a:ext uri="{FF2B5EF4-FFF2-40B4-BE49-F238E27FC236}">
                    <a16:creationId xmlns:a16="http://schemas.microsoft.com/office/drawing/2014/main" id="{1A0F1A6E-B604-48A0-BD54-0E6D7896F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554989" y="1088403"/>
                <a:ext cx="626677" cy="350940"/>
              </a:xfrm>
              <a:prstGeom prst="rect">
                <a:avLst/>
              </a:prstGeom>
            </p:spPr>
          </p:pic>
        </p:grpSp>
      </p:grp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62ADEF9A-536D-4E0C-8582-A8A9569EA5D7}"/>
              </a:ext>
            </a:extLst>
          </p:cNvPr>
          <p:cNvGrpSpPr/>
          <p:nvPr/>
        </p:nvGrpSpPr>
        <p:grpSpPr>
          <a:xfrm>
            <a:off x="9187664" y="3075645"/>
            <a:ext cx="2932054" cy="3545509"/>
            <a:chOff x="9187664" y="3075645"/>
            <a:chExt cx="2932054" cy="3545509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C92738B0-51E0-4584-9266-A1F18FFE82B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2276" y="3075645"/>
              <a:ext cx="0" cy="528047"/>
            </a:xfrm>
            <a:prstGeom prst="straightConnector1">
              <a:avLst/>
            </a:prstGeom>
            <a:ln w="571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1" name="Group 1050">
              <a:extLst>
                <a:ext uri="{FF2B5EF4-FFF2-40B4-BE49-F238E27FC236}">
                  <a16:creationId xmlns:a16="http://schemas.microsoft.com/office/drawing/2014/main" id="{05BD3B6B-7095-4D3C-8832-AFD542A35FD6}"/>
                </a:ext>
              </a:extLst>
            </p:cNvPr>
            <p:cNvGrpSpPr/>
            <p:nvPr/>
          </p:nvGrpSpPr>
          <p:grpSpPr>
            <a:xfrm>
              <a:off x="9187664" y="3597127"/>
              <a:ext cx="2932054" cy="3024027"/>
              <a:chOff x="9187664" y="3597127"/>
              <a:chExt cx="2932054" cy="3024027"/>
            </a:xfrm>
          </p:grpSpPr>
          <p:sp>
            <p:nvSpPr>
              <p:cNvPr id="1034" name="TextBox 1033">
                <a:extLst>
                  <a:ext uri="{FF2B5EF4-FFF2-40B4-BE49-F238E27FC236}">
                    <a16:creationId xmlns:a16="http://schemas.microsoft.com/office/drawing/2014/main" id="{8840C816-0944-4A5D-9DAA-A62E1328C310}"/>
                  </a:ext>
                </a:extLst>
              </p:cNvPr>
              <p:cNvSpPr txBox="1"/>
              <p:nvPr/>
            </p:nvSpPr>
            <p:spPr>
              <a:xfrm>
                <a:off x="9321034" y="3597127"/>
                <a:ext cx="2798684" cy="1399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GB" u="sng" dirty="0"/>
                  <a:t>Auto-archiving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Cloud storage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Public data repositories (via DataLight)</a:t>
                </a:r>
              </a:p>
            </p:txBody>
          </p:sp>
          <p:grpSp>
            <p:nvGrpSpPr>
              <p:cNvPr id="1050" name="Group 1049">
                <a:extLst>
                  <a:ext uri="{FF2B5EF4-FFF2-40B4-BE49-F238E27FC236}">
                    <a16:creationId xmlns:a16="http://schemas.microsoft.com/office/drawing/2014/main" id="{DF2D9193-3147-4492-BA7B-87CB6448C49A}"/>
                  </a:ext>
                </a:extLst>
              </p:cNvPr>
              <p:cNvGrpSpPr/>
              <p:nvPr/>
            </p:nvGrpSpPr>
            <p:grpSpPr>
              <a:xfrm>
                <a:off x="9187664" y="5190348"/>
                <a:ext cx="2652604" cy="1430806"/>
                <a:chOff x="9187664" y="5190348"/>
                <a:chExt cx="2652604" cy="1430806"/>
              </a:xfrm>
            </p:grpSpPr>
            <p:pic>
              <p:nvPicPr>
                <p:cNvPr id="1040" name="Picture 1039">
                  <a:extLst>
                    <a:ext uri="{FF2B5EF4-FFF2-40B4-BE49-F238E27FC236}">
                      <a16:creationId xmlns:a16="http://schemas.microsoft.com/office/drawing/2014/main" id="{90ABF797-88F5-4343-ADF6-887C5FB011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836834" y="5194664"/>
                  <a:ext cx="1003434" cy="361452"/>
                </a:xfrm>
                <a:prstGeom prst="rect">
                  <a:avLst/>
                </a:prstGeom>
              </p:spPr>
            </p:pic>
            <p:pic>
              <p:nvPicPr>
                <p:cNvPr id="1044" name="Picture 1043">
                  <a:extLst>
                    <a:ext uri="{FF2B5EF4-FFF2-40B4-BE49-F238E27FC236}">
                      <a16:creationId xmlns:a16="http://schemas.microsoft.com/office/drawing/2014/main" id="{0C15A5C5-C021-4C2E-B15F-B1C82BD537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319543" y="5190348"/>
                  <a:ext cx="1300412" cy="310873"/>
                </a:xfrm>
                <a:prstGeom prst="rect">
                  <a:avLst/>
                </a:prstGeom>
              </p:spPr>
            </p:pic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96B69953-8A94-43F4-9C39-C1132E3C1A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86589" y="5643544"/>
                  <a:ext cx="0" cy="528047"/>
                </a:xfrm>
                <a:prstGeom prst="straightConnector1">
                  <a:avLst/>
                </a:prstGeom>
                <a:ln w="57150">
                  <a:solidFill>
                    <a:schemeClr val="bg1">
                      <a:lumMod val="6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8724E69F-C838-4550-B13F-4E29F66CAE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338551" y="5643544"/>
                  <a:ext cx="0" cy="528047"/>
                </a:xfrm>
                <a:prstGeom prst="straightConnector1">
                  <a:avLst/>
                </a:prstGeom>
                <a:ln w="57150">
                  <a:solidFill>
                    <a:schemeClr val="bg1">
                      <a:lumMod val="6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5" name="TextBox 1044">
                  <a:extLst>
                    <a:ext uri="{FF2B5EF4-FFF2-40B4-BE49-F238E27FC236}">
                      <a16:creationId xmlns:a16="http://schemas.microsoft.com/office/drawing/2014/main" id="{608BEE94-51E6-487D-B36C-C90E5915B85E}"/>
                    </a:ext>
                  </a:extLst>
                </p:cNvPr>
                <p:cNvSpPr txBox="1"/>
                <p:nvPr/>
              </p:nvSpPr>
              <p:spPr>
                <a:xfrm>
                  <a:off x="9187664" y="6251822"/>
                  <a:ext cx="16977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/>
                    <a:t>Further analysis</a:t>
                  </a:r>
                </a:p>
              </p:txBody>
            </p:sp>
            <p:sp>
              <p:nvSpPr>
                <p:cNvPr id="1046" name="TextBox 1045">
                  <a:extLst>
                    <a:ext uri="{FF2B5EF4-FFF2-40B4-BE49-F238E27FC236}">
                      <a16:creationId xmlns:a16="http://schemas.microsoft.com/office/drawing/2014/main" id="{397E5A72-085A-46D0-AB80-1189D8D7604D}"/>
                    </a:ext>
                  </a:extLst>
                </p:cNvPr>
                <p:cNvSpPr txBox="1"/>
                <p:nvPr/>
              </p:nvSpPr>
              <p:spPr>
                <a:xfrm>
                  <a:off x="10964145" y="6251822"/>
                  <a:ext cx="7488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/>
                    <a:t>DOI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1115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2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165B12-7539-4797-89EC-F7B05E3ACC9C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DDCE3C1-ED7A-45AE-8A95-8508413DC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C3BDB7F2-F65E-4F76-B891-DDEAA3B330BC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MatFlow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EDC8FD-99C6-47E4-A292-7F4DCA871EFA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Generating formability predictions with MatFlow</a:t>
            </a:r>
          </a:p>
        </p:txBody>
      </p:sp>
      <p:pic>
        <p:nvPicPr>
          <p:cNvPr id="32" name="Picture 31" descr="Diagram&#10;&#10;Description automatically generated">
            <a:extLst>
              <a:ext uri="{FF2B5EF4-FFF2-40B4-BE49-F238E27FC236}">
                <a16:creationId xmlns:a16="http://schemas.microsoft.com/office/drawing/2014/main" id="{8DD1C787-158C-4F48-854E-A915CF1E7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9" y="1294917"/>
            <a:ext cx="11486875" cy="5563082"/>
          </a:xfrm>
          <a:prstGeom prst="rect">
            <a:avLst/>
          </a:prstGeom>
        </p:spPr>
      </p:pic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5AE73696-0F3B-4394-97C3-79A4AB233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9" y="1294917"/>
            <a:ext cx="11486875" cy="5563082"/>
          </a:xfrm>
          <a:prstGeom prst="rect">
            <a:avLst/>
          </a:prstGeom>
        </p:spPr>
      </p:pic>
      <p:pic>
        <p:nvPicPr>
          <p:cNvPr id="36" name="Picture 35" descr="Diagram&#10;&#10;Description automatically generated">
            <a:extLst>
              <a:ext uri="{FF2B5EF4-FFF2-40B4-BE49-F238E27FC236}">
                <a16:creationId xmlns:a16="http://schemas.microsoft.com/office/drawing/2014/main" id="{A8CCBC10-2E15-44F1-BC6D-C10974D6B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9" y="1294917"/>
            <a:ext cx="11486875" cy="5563082"/>
          </a:xfrm>
          <a:prstGeom prst="rect">
            <a:avLst/>
          </a:prstGeom>
        </p:spPr>
      </p:pic>
      <p:pic>
        <p:nvPicPr>
          <p:cNvPr id="38" name="Picture 3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09F27C04-2829-4E4F-938B-C7B1C2DAB4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9" y="1294917"/>
            <a:ext cx="11486875" cy="5563082"/>
          </a:xfrm>
          <a:prstGeom prst="rect">
            <a:avLst/>
          </a:prstGeom>
        </p:spPr>
      </p:pic>
      <p:pic>
        <p:nvPicPr>
          <p:cNvPr id="40" name="Picture 39" descr="Diagram&#10;&#10;Description automatically generated">
            <a:extLst>
              <a:ext uri="{FF2B5EF4-FFF2-40B4-BE49-F238E27FC236}">
                <a16:creationId xmlns:a16="http://schemas.microsoft.com/office/drawing/2014/main" id="{35F0B7FF-2D4F-49E2-AB76-6CAF13A4E3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9" y="1294917"/>
            <a:ext cx="11486875" cy="5563082"/>
          </a:xfrm>
          <a:prstGeom prst="rect">
            <a:avLst/>
          </a:prstGeom>
        </p:spPr>
      </p:pic>
      <p:pic>
        <p:nvPicPr>
          <p:cNvPr id="42" name="Picture 41" descr="Diagram&#10;&#10;Description automatically generated">
            <a:extLst>
              <a:ext uri="{FF2B5EF4-FFF2-40B4-BE49-F238E27FC236}">
                <a16:creationId xmlns:a16="http://schemas.microsoft.com/office/drawing/2014/main" id="{E7EF4DF7-CABC-4C37-A0F2-FA005AA0B5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9" y="1294917"/>
            <a:ext cx="11486875" cy="5563082"/>
          </a:xfrm>
          <a:prstGeom prst="rect">
            <a:avLst/>
          </a:prstGeom>
        </p:spPr>
      </p:pic>
      <p:pic>
        <p:nvPicPr>
          <p:cNvPr id="44" name="Picture 43" descr="Diagram&#10;&#10;Description automatically generated">
            <a:extLst>
              <a:ext uri="{FF2B5EF4-FFF2-40B4-BE49-F238E27FC236}">
                <a16:creationId xmlns:a16="http://schemas.microsoft.com/office/drawing/2014/main" id="{90B503B2-CD36-4251-8411-7150D31A4C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9" y="1294917"/>
            <a:ext cx="11486875" cy="5563082"/>
          </a:xfrm>
          <a:prstGeom prst="rect">
            <a:avLst/>
          </a:prstGeom>
        </p:spPr>
      </p:pic>
      <p:pic>
        <p:nvPicPr>
          <p:cNvPr id="46" name="Picture 45" descr="Diagram&#10;&#10;Description automatically generated">
            <a:extLst>
              <a:ext uri="{FF2B5EF4-FFF2-40B4-BE49-F238E27FC236}">
                <a16:creationId xmlns:a16="http://schemas.microsoft.com/office/drawing/2014/main" id="{6B00425C-CFDA-4586-BF5C-2B65A37A8C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9" y="1294917"/>
            <a:ext cx="11486875" cy="55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165B12-7539-4797-89EC-F7B05E3ACC9C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DDCE3C1-ED7A-45AE-8A95-8508413DC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C3BDB7F2-F65E-4F76-B891-DDEAA3B330BC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EDC8FD-99C6-47E4-A292-7F4DCA871EFA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53A824-B9B5-4250-8234-AEEB0367FB9C}"/>
              </a:ext>
            </a:extLst>
          </p:cNvPr>
          <p:cNvSpPr txBox="1"/>
          <p:nvPr/>
        </p:nvSpPr>
        <p:spPr>
          <a:xfrm>
            <a:off x="1000368" y="1453661"/>
            <a:ext cx="101912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Developed a framework for generating formability predictions, called MatFlow</a:t>
            </a:r>
          </a:p>
          <a:p>
            <a:pPr marL="285750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Aims to streamline computational work that includes “virtual materials testing”</a:t>
            </a:r>
          </a:p>
          <a:p>
            <a:pPr marL="285750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Workflows are structured to enable comparisons between different methods</a:t>
            </a:r>
          </a:p>
          <a:p>
            <a:pPr marL="285750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Currently writing a paper demonstrating our use of MatFlow in making formability predictions for Surfalex (</a:t>
            </a:r>
            <a:r>
              <a:rPr lang="en-GB" sz="1800" dirty="0">
                <a:effectLst/>
                <a:latin typeface="Calibri" panose="020F0502020204030204" pitchFamily="34" charset="0"/>
              </a:rPr>
              <a:t>AA6016A</a:t>
            </a:r>
            <a:r>
              <a:rPr lang="en-GB" dirty="0"/>
              <a:t>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36BADC6-FFC4-4403-BCAD-EB4CB8D47B81}"/>
              </a:ext>
            </a:extLst>
          </p:cNvPr>
          <p:cNvSpPr txBox="1">
            <a:spLocks/>
          </p:cNvSpPr>
          <p:nvPr/>
        </p:nvSpPr>
        <p:spPr>
          <a:xfrm>
            <a:off x="930031" y="3650014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Code and demos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BC3324-37B0-4E1E-9AC2-9B62A4B5FB80}"/>
              </a:ext>
            </a:extLst>
          </p:cNvPr>
          <p:cNvSpPr txBox="1"/>
          <p:nvPr/>
        </p:nvSpPr>
        <p:spPr>
          <a:xfrm>
            <a:off x="1000368" y="4033945"/>
            <a:ext cx="10191261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MatFlow: </a:t>
            </a:r>
            <a:r>
              <a:rPr lang="en-GB" dirty="0">
                <a:hlinkClick r:id="rId4"/>
              </a:rPr>
              <a:t>github.com/LightForm-group/matflow</a:t>
            </a:r>
            <a:r>
              <a:rPr lang="en-GB" dirty="0"/>
              <a:t> </a:t>
            </a:r>
          </a:p>
          <a:p>
            <a:pPr marL="285750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MatFlow extension packages: </a:t>
            </a:r>
            <a:r>
              <a:rPr lang="en-GB" dirty="0">
                <a:hlinkClick r:id="rId5"/>
              </a:rPr>
              <a:t>github.com/topics/matflow-software</a:t>
            </a:r>
            <a:r>
              <a:rPr lang="en-GB" dirty="0"/>
              <a:t> </a:t>
            </a:r>
          </a:p>
          <a:p>
            <a:pPr marL="285750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i="1" dirty="0"/>
              <a:t>Demo</a:t>
            </a:r>
            <a:r>
              <a:rPr lang="en-GB" dirty="0"/>
              <a:t>: MatFlow viewer:  </a:t>
            </a:r>
            <a:r>
              <a:rPr lang="en-GB" dirty="0">
                <a:hlinkClick r:id="rId6"/>
              </a:rPr>
              <a:t>matflow.pythonanywhere.com</a:t>
            </a:r>
            <a:endParaRPr lang="en-GB" dirty="0"/>
          </a:p>
          <a:p>
            <a:pPr marL="285750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i="1" dirty="0"/>
              <a:t>Demo</a:t>
            </a:r>
            <a:r>
              <a:rPr lang="en-GB" dirty="0"/>
              <a:t>: running further analysis in Jupyter: </a:t>
            </a:r>
            <a:r>
              <a:rPr lang="en-GB" dirty="0">
                <a:hlinkClick r:id="rId7"/>
              </a:rPr>
              <a:t>mybinder.org/v2/gh/aplowman/matflow-workflows/master</a:t>
            </a:r>
            <a:r>
              <a:rPr lang="en-GB" dirty="0"/>
              <a:t> </a:t>
            </a:r>
          </a:p>
          <a:p>
            <a:pPr marL="285750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Workflows on Zenodo: </a:t>
            </a:r>
          </a:p>
          <a:p>
            <a:pPr marL="742950" lvl="1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Yield function fitting: </a:t>
            </a:r>
            <a:r>
              <a:rPr lang="en-GB" dirty="0">
                <a:hlinkClick r:id="rId8"/>
              </a:rPr>
              <a:t>doi.org/10.5281/zenodo.4119131</a:t>
            </a:r>
            <a:r>
              <a:rPr lang="en-GB" dirty="0"/>
              <a:t> </a:t>
            </a:r>
          </a:p>
          <a:p>
            <a:pPr marL="742950" lvl="1" indent="-285750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Stress-strain curve: </a:t>
            </a:r>
            <a:r>
              <a:rPr lang="en-GB" dirty="0">
                <a:hlinkClick r:id="rId9"/>
              </a:rPr>
              <a:t>doi.org/10.5281/zenodo.4119161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123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3901</TotalTime>
  <Words>721</Words>
  <Application>Microsoft Office PowerPoint</Application>
  <PresentationFormat>Widescreen</PresentationFormat>
  <Paragraphs>130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Consolas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Plowman</dc:creator>
  <cp:lastModifiedBy>Adam Plowman</cp:lastModifiedBy>
  <cp:revision>168</cp:revision>
  <dcterms:created xsi:type="dcterms:W3CDTF">2020-10-05T14:36:07Z</dcterms:created>
  <dcterms:modified xsi:type="dcterms:W3CDTF">2020-10-23T11:06:48Z</dcterms:modified>
</cp:coreProperties>
</file>