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67" r:id="rId3"/>
    <p:sldId id="274" r:id="rId4"/>
    <p:sldId id="273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14AC7-913B-4F95-89C8-3E023F418286}">
          <p14:sldIdLst>
            <p14:sldId id="264"/>
          </p14:sldIdLst>
        </p14:section>
        <p14:section name="Background" id="{6408E1EB-39D3-4257-A706-EA167E51A21B}">
          <p14:sldIdLst>
            <p14:sldId id="267"/>
            <p14:sldId id="274"/>
            <p14:sldId id="273"/>
          </p14:sldIdLst>
        </p14:section>
        <p14:section name="How we use MTEX" id="{4BC82440-3D75-431F-9655-38FA2527A649}">
          <p14:sldIdLst>
            <p14:sldId id="268"/>
          </p14:sldIdLst>
        </p14:section>
        <p14:section name="MTEX meta-programming" id="{E2673447-71B7-4062-9FD7-48FFCD4FD6C2}">
          <p14:sldIdLst>
            <p14:sldId id="269"/>
          </p14:sldIdLst>
        </p14:section>
        <p14:section name="Challenges" id="{34D48AAB-7C18-4649-90DF-262E4FD5DE04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FA5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3FF57-626E-4D73-BB8A-3CF43DF77DF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98570-F669-47F3-A703-49CC612BF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66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4183A-A0A1-491E-8FDA-887DB35E2B8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77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13C1D-E058-4AE8-A207-DD985C6747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78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13C1D-E058-4AE8-A207-DD985C6747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4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13C1D-E058-4AE8-A207-DD985C6747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9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13C1D-E058-4AE8-A207-DD985C6747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32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13C1D-E058-4AE8-A207-DD985C6747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17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13C1D-E058-4AE8-A207-DD985C6747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63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9A16-0762-4AA7-8EC0-E419E9975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CCD6B-FBD3-483F-A535-06BB40E56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94540-E527-4AB9-B566-48ACF7DA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BC5-C6ED-41E7-845E-9BC188595CE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64F39-3DFA-4E92-950E-5B82887B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03D7F-3E87-4B42-A0D2-8DD2AF21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AAC7-2C61-4091-B826-8DC20F680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00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E5FB-9E62-4647-A4E2-4074D83B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85386-5145-44CF-8C9B-04ACFAF1A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CDF97-8FB4-42A0-9BDF-9046CF3F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BC5-C6ED-41E7-845E-9BC188595CE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5474C-89CF-42DB-B0B2-DD0E3914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81588-22D7-47B1-B37A-3C14429F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AAC7-2C61-4091-B826-8DC20F680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3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931DD4-F2C5-459F-8EE1-AEC67E941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4331C-FFA4-47CE-BC7B-27F80936B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59C29-02FA-420F-B309-26ED089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BC5-C6ED-41E7-845E-9BC188595CE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F2910-1857-4E56-A0CF-7843D87F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A9988-A3F5-417F-9F41-FC2067EA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AAC7-2C61-4091-B826-8DC20F680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7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0BDFE-4D8F-4634-95D7-BEDCD27D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63E61-E33D-4D40-BD4E-1452CD23F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D270B-F6E9-42B8-886E-06F69D24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BC5-C6ED-41E7-845E-9BC188595CE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945B1-82EB-4FF4-B997-C2B8A213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FD89-7EAA-481C-BAE4-3B6DF423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AAC7-2C61-4091-B826-8DC20F680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05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ADFF-4750-42B4-BA22-2F94131D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E04A1-DDEC-4196-B093-7A00024EB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8FC8F-4E30-4418-87D5-56710E38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BC5-C6ED-41E7-845E-9BC188595CE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F24BB-CE93-46D4-A8FB-F229BD3F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E16D1-B8F1-4399-9726-AA391521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AAC7-2C61-4091-B826-8DC20F680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45FE-D419-4143-8F8F-3D3CD384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7C25D-1DCA-484D-B971-75A94A8C1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CF276-E80B-4F4E-A71F-D2E3D42C7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67A6B-772C-40D4-AFB0-1EF2C6E8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BC5-C6ED-41E7-845E-9BC188595CE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E3A97-8552-4F0F-9D61-7198EC29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4E021-1894-416A-A5F9-79B730F4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AAC7-2C61-4091-B826-8DC20F680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5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8794-886B-46A2-8AE4-456CD711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0CAC-5FFB-422A-87F6-8B3AADA56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88B47-A515-4756-B583-39FE0EFEC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A23E5-A00B-4A69-8685-A410A810F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23676-1566-4F62-B376-05ADEF4FC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59C76-1A40-41D1-BC12-92297173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BC5-C6ED-41E7-845E-9BC188595CE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EC5AF-7AF1-48E6-A1A6-C7D89F3B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1B5F5-C2A0-4942-8DFB-0F82CA60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AAC7-2C61-4091-B826-8DC20F680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B42C-39B8-4944-882C-97C012FD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1F8CF-2CF6-4DFA-9040-A98C1CAB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BC5-C6ED-41E7-845E-9BC188595CE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4AB2F-44FF-4145-97E3-4EF99D97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7E396-D4B5-4C30-807D-14EDCDD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AAC7-2C61-4091-B826-8DC20F680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8330F-FCCB-42C6-AB31-4EB6FDC3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BC5-C6ED-41E7-845E-9BC188595CE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0DB5A-A9D1-45FC-8E94-01728532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EA23D-23AA-4DC5-9CC7-D99113B4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AAC7-2C61-4091-B826-8DC20F680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1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CE9AD-203A-489C-BA91-A0C6FCD4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19DE-361C-4BC8-9F65-FD0082B5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7C044-5742-49DC-8B86-FF0250BA0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98FB4-330D-49AD-A224-E3907554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BC5-C6ED-41E7-845E-9BC188595CE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671F2-FD63-4BED-B9BF-5ABF45F7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35049-F167-4E6E-8FA1-1E40B9EA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AAC7-2C61-4091-B826-8DC20F680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9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EB11-92A4-4041-A1D2-109B6B8F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36030B-137B-4BC5-8CBC-2991FAECB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9FA4B-72D2-47BB-B2AC-AC7CE353E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FC0CD-7F3B-435E-B4BF-26223778C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BC5-C6ED-41E7-845E-9BC188595CE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155FF-31AC-4B2B-8306-6EEECC9C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5D4B4-7739-495A-AA11-D9008610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AAC7-2C61-4091-B826-8DC20F680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89FEC-9434-4268-AA57-B294B1A2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0A020-8E79-4213-8A0D-0596FA3A3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8AB8F-6A7B-4885-9927-47939E53C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CBC5-C6ED-41E7-845E-9BC188595CE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9AC87-A349-44DA-B8AA-0AFF63B4E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9E261-8FBD-4FC2-99C6-3A41413BE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AAC7-2C61-4091-B826-8DC20F680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3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dam.plowman@manchester.ac.uk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LightForm-group/UoM-CSF-matflow/blob/master/task_examples/sample_texture.yml" TargetMode="External"/><Relationship Id="rId5" Type="http://schemas.openxmlformats.org/officeDocument/2006/relationships/hyperlink" Target="https://github.com/LightForm-group/matflow-mtex" TargetMode="External"/><Relationship Id="rId4" Type="http://schemas.openxmlformats.org/officeDocument/2006/relationships/hyperlink" Target="https://github.com/LightForm-group/matflo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74" y="282160"/>
            <a:ext cx="5298644" cy="751769"/>
          </a:xfrm>
          <a:prstGeom prst="rect">
            <a:avLst/>
          </a:prstGeom>
        </p:spPr>
      </p:pic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988002" y="1782078"/>
            <a:ext cx="10081404" cy="72397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72"/>
              </a:spcBef>
            </a:pPr>
            <a:r>
              <a:rPr lang="en-GB" sz="3599" b="1" dirty="0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Using MTEX in crystal plasticity modelling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08123" y="387717"/>
            <a:ext cx="2529003" cy="540653"/>
          </a:xfrm>
          <a:prstGeom prst="rect">
            <a:avLst/>
          </a:prstGeom>
        </p:spPr>
        <p:txBody>
          <a:bodyPr wrap="square" lIns="108819" tIns="54408" rIns="108819" bIns="54408">
            <a:spAutoFit/>
          </a:bodyPr>
          <a:lstStyle/>
          <a:p>
            <a:pPr algn="ctr"/>
            <a:r>
              <a:rPr lang="en-US" sz="27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lightform.org.uk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2B45D1-2215-41B3-BB1C-1D12866EA436}"/>
              </a:ext>
            </a:extLst>
          </p:cNvPr>
          <p:cNvGrpSpPr/>
          <p:nvPr/>
        </p:nvGrpSpPr>
        <p:grpSpPr>
          <a:xfrm>
            <a:off x="1050799" y="5783957"/>
            <a:ext cx="10090399" cy="791883"/>
            <a:chOff x="35898" y="5674123"/>
            <a:chExt cx="10090399" cy="7918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9D649F-992B-054F-AD9A-22A192F606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726" b="14025"/>
            <a:stretch/>
          </p:blipFill>
          <p:spPr>
            <a:xfrm>
              <a:off x="35898" y="5674123"/>
              <a:ext cx="2323495" cy="7918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7C186A6-B52F-EB4E-9302-8CCFEA243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2046" b="26472"/>
            <a:stretch/>
          </p:blipFill>
          <p:spPr>
            <a:xfrm>
              <a:off x="1776645" y="5703921"/>
              <a:ext cx="3237158" cy="7322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647A2F-A830-F046-B1BE-1E74AE134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412" b="67578"/>
            <a:stretch/>
          </p:blipFill>
          <p:spPr>
            <a:xfrm>
              <a:off x="5073139" y="5694297"/>
              <a:ext cx="2614944" cy="75153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B5D2B69-39CE-A746-933D-E56D66942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2131" y="5789984"/>
              <a:ext cx="2244166" cy="56016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8921B22-EECB-418E-8249-CA3AD2AA9638}"/>
              </a:ext>
            </a:extLst>
          </p:cNvPr>
          <p:cNvSpPr/>
          <p:nvPr/>
        </p:nvSpPr>
        <p:spPr>
          <a:xfrm>
            <a:off x="652000" y="3130566"/>
            <a:ext cx="10887999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Adam Plowman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adam.plowman@manchester.ac.uk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639DD9-CBCC-42E8-8B3A-85E76F6FF2EC}"/>
              </a:ext>
            </a:extLst>
          </p:cNvPr>
          <p:cNvSpPr/>
          <p:nvPr/>
        </p:nvSpPr>
        <p:spPr>
          <a:xfrm>
            <a:off x="4854487" y="4723038"/>
            <a:ext cx="2483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MTEX Workshop 2021</a:t>
            </a:r>
          </a:p>
        </p:txBody>
      </p:sp>
    </p:spTree>
    <p:extLst>
      <p:ext uri="{BB962C8B-B14F-4D97-AF65-F5344CB8AC3E}">
        <p14:creationId xmlns:p14="http://schemas.microsoft.com/office/powerpoint/2010/main" val="245441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165B12-7539-4797-89EC-F7B05E3ACC9C}"/>
              </a:ext>
            </a:extLst>
          </p:cNvPr>
          <p:cNvSpPr/>
          <p:nvPr/>
        </p:nvSpPr>
        <p:spPr>
          <a:xfrm>
            <a:off x="0" y="1"/>
            <a:ext cx="12192000" cy="764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DCE3C1-ED7A-45AE-8A95-8508413DC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51" y="-53589"/>
            <a:ext cx="790402" cy="896910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C3BDB7F2-F65E-4F76-B891-DDEAA3B330BC}"/>
              </a:ext>
            </a:extLst>
          </p:cNvPr>
          <p:cNvSpPr txBox="1">
            <a:spLocks/>
          </p:cNvSpPr>
          <p:nvPr/>
        </p:nvSpPr>
        <p:spPr>
          <a:xfrm>
            <a:off x="930030" y="43768"/>
            <a:ext cx="10331939" cy="676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72"/>
              </a:spcBef>
              <a:buNone/>
            </a:pPr>
            <a:r>
              <a:rPr lang="en-GB" sz="4400" dirty="0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EDC8FD-99C6-47E4-A292-7F4DCA871EFA}"/>
              </a:ext>
            </a:extLst>
          </p:cNvPr>
          <p:cNvSpPr txBox="1">
            <a:spLocks/>
          </p:cNvSpPr>
          <p:nvPr/>
        </p:nvSpPr>
        <p:spPr>
          <a:xfrm>
            <a:off x="930030" y="843321"/>
            <a:ext cx="7886700" cy="383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B5FA5"/>
                </a:solidFill>
                <a:cs typeface="Arial" panose="020B0604020202020204" pitchFamily="34" charset="0"/>
              </a:rPr>
              <a:t>Formability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3A824-B9B5-4250-8234-AEEB0367FB9C}"/>
              </a:ext>
            </a:extLst>
          </p:cNvPr>
          <p:cNvSpPr txBox="1"/>
          <p:nvPr/>
        </p:nvSpPr>
        <p:spPr>
          <a:xfrm>
            <a:off x="797534" y="4560102"/>
            <a:ext cx="1033818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Experimental formability predictions:</a:t>
            </a:r>
          </a:p>
          <a:p>
            <a:pPr marL="742950" lvl="1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Yield surface via mechanical testing in different directions</a:t>
            </a:r>
          </a:p>
          <a:p>
            <a:pPr marL="742950" lvl="1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Forming limit diagram, via punch tests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Anisotropic yield surfaces may require large fitting dataset; complex/expensive experiments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Use a computer instead: virtual materials testing!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Yield surface provides input to component-scale simulations for FLD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18D3D7-22EA-4201-BAFE-6E849C1B63A3}"/>
              </a:ext>
            </a:extLst>
          </p:cNvPr>
          <p:cNvGrpSpPr/>
          <p:nvPr/>
        </p:nvGrpSpPr>
        <p:grpSpPr>
          <a:xfrm>
            <a:off x="8454282" y="1197224"/>
            <a:ext cx="3048692" cy="2831601"/>
            <a:chOff x="7786456" y="1197224"/>
            <a:chExt cx="3048692" cy="2831601"/>
          </a:xfrm>
        </p:grpSpPr>
        <p:pic>
          <p:nvPicPr>
            <p:cNvPr id="14" name="Picture 1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E6C484D-C4ED-4D16-B44F-11C9B4823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054" y="1197224"/>
              <a:ext cx="2974522" cy="226345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9B2B5C-3BC1-4CF1-A317-35501C713852}"/>
                </a:ext>
              </a:extLst>
            </p:cNvPr>
            <p:cNvSpPr txBox="1"/>
            <p:nvPr/>
          </p:nvSpPr>
          <p:spPr>
            <a:xfrm>
              <a:off x="7786456" y="3444050"/>
              <a:ext cx="30486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Forming limit diagram (FLD)</a:t>
              </a:r>
            </a:p>
            <a:p>
              <a:pPr algn="ctr"/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</a:rPr>
                <a:t>(strain states at onset of necking)</a:t>
              </a:r>
            </a:p>
          </p:txBody>
        </p:sp>
      </p:grpSp>
      <p:sp>
        <p:nvSpPr>
          <p:cNvPr id="19" name="AutoShape 2">
            <a:extLst>
              <a:ext uri="{FF2B5EF4-FFF2-40B4-BE49-F238E27FC236}">
                <a16:creationId xmlns:a16="http://schemas.microsoft.com/office/drawing/2014/main" id="{C47D18C6-5726-4975-962B-EB42CAA007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4BC42E-95BC-410B-8891-F08F0DE36F49}"/>
              </a:ext>
            </a:extLst>
          </p:cNvPr>
          <p:cNvGrpSpPr/>
          <p:nvPr/>
        </p:nvGrpSpPr>
        <p:grpSpPr>
          <a:xfrm>
            <a:off x="930030" y="1553644"/>
            <a:ext cx="7305014" cy="2475181"/>
            <a:chOff x="930030" y="1553644"/>
            <a:chExt cx="7305014" cy="2475181"/>
          </a:xfrm>
        </p:grpSpPr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72B7B715-BC60-4B06-AB20-D33DF7896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906" y="1553644"/>
              <a:ext cx="1806026" cy="1802995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790DA8B-400C-4A33-8E16-35E2A28D0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0030" y="1809741"/>
              <a:ext cx="2113980" cy="93954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7C4A97-6577-4CAB-B7F7-3C5551475A5B}"/>
                </a:ext>
              </a:extLst>
            </p:cNvPr>
            <p:cNvSpPr txBox="1"/>
            <p:nvPr/>
          </p:nvSpPr>
          <p:spPr>
            <a:xfrm>
              <a:off x="5894794" y="3444050"/>
              <a:ext cx="2340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Yield surface</a:t>
              </a:r>
            </a:p>
            <a:p>
              <a:pPr algn="ctr"/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</a:rPr>
                <a:t>(stress states at yielding)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3E398B-F7B9-4E8B-A2E4-E004BCF36C49}"/>
                </a:ext>
              </a:extLst>
            </p:cNvPr>
            <p:cNvGrpSpPr/>
            <p:nvPr/>
          </p:nvGrpSpPr>
          <p:grpSpPr>
            <a:xfrm>
              <a:off x="3318313" y="1616313"/>
              <a:ext cx="2382254" cy="739701"/>
              <a:chOff x="3302270" y="1439825"/>
              <a:chExt cx="2382254" cy="739701"/>
            </a:xfrm>
          </p:grpSpPr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9477B99E-B477-4A3D-A081-64D505A9238A}"/>
                  </a:ext>
                </a:extLst>
              </p:cNvPr>
              <p:cNvSpPr/>
              <p:nvPr/>
            </p:nvSpPr>
            <p:spPr>
              <a:xfrm>
                <a:off x="3512356" y="1816562"/>
                <a:ext cx="2091559" cy="362964"/>
              </a:xfrm>
              <a:prstGeom prst="rightArrow">
                <a:avLst>
                  <a:gd name="adj1" fmla="val 27901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2D066B-15FA-4A55-A3F5-A8BC90BFEB13}"/>
                  </a:ext>
                </a:extLst>
              </p:cNvPr>
              <p:cNvSpPr txBox="1"/>
              <p:nvPr/>
            </p:nvSpPr>
            <p:spPr>
              <a:xfrm>
                <a:off x="3302270" y="1439825"/>
                <a:ext cx="23822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Mechanical testing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4DBF9D-503A-49AA-BDD1-BE5D6D1A1A63}"/>
              </a:ext>
            </a:extLst>
          </p:cNvPr>
          <p:cNvGrpSpPr/>
          <p:nvPr/>
        </p:nvGrpSpPr>
        <p:grpSpPr>
          <a:xfrm>
            <a:off x="600897" y="2518099"/>
            <a:ext cx="5498294" cy="1703336"/>
            <a:chOff x="600897" y="2518099"/>
            <a:chExt cx="5498294" cy="170333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70204F3-6E14-4FE9-86E4-202AD9943C60}"/>
                </a:ext>
              </a:extLst>
            </p:cNvPr>
            <p:cNvGrpSpPr/>
            <p:nvPr/>
          </p:nvGrpSpPr>
          <p:grpSpPr>
            <a:xfrm>
              <a:off x="600897" y="2518099"/>
              <a:ext cx="5152434" cy="1703336"/>
              <a:chOff x="600897" y="2518099"/>
              <a:chExt cx="5152434" cy="170333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CA62EF5-F896-4141-8084-A0C158943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3937" y="2699581"/>
                <a:ext cx="1744173" cy="1521854"/>
              </a:xfrm>
              <a:prstGeom prst="rect">
                <a:avLst/>
              </a:prstGeom>
            </p:spPr>
          </p:pic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BE5630F3-E130-4CDF-917E-E0E31A7E22F0}"/>
                  </a:ext>
                </a:extLst>
              </p:cNvPr>
              <p:cNvSpPr/>
              <p:nvPr/>
            </p:nvSpPr>
            <p:spPr>
              <a:xfrm rot="20963588">
                <a:off x="4836834" y="2626935"/>
                <a:ext cx="916497" cy="362964"/>
              </a:xfrm>
              <a:prstGeom prst="rightArrow">
                <a:avLst>
                  <a:gd name="adj1" fmla="val 27901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F68C15D0-B098-4219-B745-42E81795441C}"/>
                  </a:ext>
                </a:extLst>
              </p:cNvPr>
              <p:cNvSpPr/>
              <p:nvPr/>
            </p:nvSpPr>
            <p:spPr>
              <a:xfrm rot="2156806">
                <a:off x="2440083" y="2518099"/>
                <a:ext cx="606279" cy="362964"/>
              </a:xfrm>
              <a:prstGeom prst="rightArrow">
                <a:avLst>
                  <a:gd name="adj1" fmla="val 27901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C0BEB8-E059-46C5-BA64-1910826D421D}"/>
                  </a:ext>
                </a:extLst>
              </p:cNvPr>
              <p:cNvSpPr txBox="1"/>
              <p:nvPr/>
            </p:nvSpPr>
            <p:spPr>
              <a:xfrm>
                <a:off x="600897" y="3292968"/>
                <a:ext cx="251421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Representative volume element (RVE)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76B6DF-2281-47AD-8EA1-39F5DB0F829C}"/>
                </a:ext>
              </a:extLst>
            </p:cNvPr>
            <p:cNvSpPr txBox="1"/>
            <p:nvPr/>
          </p:nvSpPr>
          <p:spPr>
            <a:xfrm>
              <a:off x="4563946" y="2945341"/>
              <a:ext cx="15352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Crystal plasticity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2E957D7-749B-449A-A34C-B27E917B2CA5}"/>
              </a:ext>
            </a:extLst>
          </p:cNvPr>
          <p:cNvSpPr txBox="1"/>
          <p:nvPr/>
        </p:nvSpPr>
        <p:spPr>
          <a:xfrm>
            <a:off x="7890107" y="4429107"/>
            <a:ext cx="3764987" cy="646331"/>
          </a:xfrm>
          <a:prstGeom prst="rect">
            <a:avLst/>
          </a:prstGeom>
          <a:noFill/>
          <a:ln>
            <a:solidFill>
              <a:srgbClr val="0B5FA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B5FA5"/>
                </a:solidFill>
              </a:rPr>
              <a:t>…but how sophisticated does our model need to be?</a:t>
            </a:r>
          </a:p>
        </p:txBody>
      </p:sp>
    </p:spTree>
    <p:extLst>
      <p:ext uri="{BB962C8B-B14F-4D97-AF65-F5344CB8AC3E}">
        <p14:creationId xmlns:p14="http://schemas.microsoft.com/office/powerpoint/2010/main" val="182862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165B12-7539-4797-89EC-F7B05E3ACC9C}"/>
              </a:ext>
            </a:extLst>
          </p:cNvPr>
          <p:cNvSpPr/>
          <p:nvPr/>
        </p:nvSpPr>
        <p:spPr>
          <a:xfrm>
            <a:off x="0" y="1"/>
            <a:ext cx="12192000" cy="764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DCE3C1-ED7A-45AE-8A95-8508413DC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51" y="-53589"/>
            <a:ext cx="790402" cy="896910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C3BDB7F2-F65E-4F76-B891-DDEAA3B330BC}"/>
              </a:ext>
            </a:extLst>
          </p:cNvPr>
          <p:cNvSpPr txBox="1">
            <a:spLocks/>
          </p:cNvSpPr>
          <p:nvPr/>
        </p:nvSpPr>
        <p:spPr>
          <a:xfrm>
            <a:off x="930030" y="43768"/>
            <a:ext cx="10331939" cy="676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72"/>
              </a:spcBef>
              <a:buNone/>
            </a:pPr>
            <a:r>
              <a:rPr lang="en-GB" sz="4400" dirty="0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EDC8FD-99C6-47E4-A292-7F4DCA871EFA}"/>
              </a:ext>
            </a:extLst>
          </p:cNvPr>
          <p:cNvSpPr txBox="1">
            <a:spLocks/>
          </p:cNvSpPr>
          <p:nvPr/>
        </p:nvSpPr>
        <p:spPr>
          <a:xfrm>
            <a:off x="930030" y="843321"/>
            <a:ext cx="7886700" cy="383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B5FA5"/>
                </a:solidFill>
                <a:cs typeface="Arial" panose="020B0604020202020204" pitchFamily="34" charset="0"/>
              </a:rPr>
              <a:t>The MatFlow computational framework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3A824-B9B5-4250-8234-AEEB0367FB9C}"/>
              </a:ext>
            </a:extLst>
          </p:cNvPr>
          <p:cNvSpPr txBox="1"/>
          <p:nvPr/>
        </p:nvSpPr>
        <p:spPr>
          <a:xfrm>
            <a:off x="930030" y="1536966"/>
            <a:ext cx="10338183" cy="272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We have developed an open-source (Python) framework for computational materials science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Users specify some </a:t>
            </a:r>
            <a:r>
              <a:rPr lang="en-GB" i="1" dirty="0"/>
              <a:t>tasks</a:t>
            </a:r>
            <a:r>
              <a:rPr lang="en-GB" dirty="0"/>
              <a:t> to run in a </a:t>
            </a:r>
            <a:r>
              <a:rPr lang="en-GB" i="1" dirty="0"/>
              <a:t>workflow</a:t>
            </a:r>
            <a:r>
              <a:rPr lang="en-GB" dirty="0"/>
              <a:t> (YAML file)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Tasks are specified according to: </a:t>
            </a:r>
            <a:r>
              <a:rPr lang="en-GB" i="1" dirty="0"/>
              <a:t>scientific objective</a:t>
            </a:r>
            <a:r>
              <a:rPr lang="en-GB" dirty="0"/>
              <a:t>, </a:t>
            </a:r>
            <a:r>
              <a:rPr lang="en-GB" i="1" dirty="0"/>
              <a:t>method</a:t>
            </a:r>
            <a:r>
              <a:rPr lang="en-GB" dirty="0"/>
              <a:t> and </a:t>
            </a:r>
            <a:r>
              <a:rPr lang="en-GB" i="1" dirty="0"/>
              <a:t>software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Main output is a workflow HDF5 file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Aims are: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Making reproducibility and transparency require less effort (can cite the HDF5 file in your paper)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Connecting disparate software via extensions (proprietary and open-source, like MTEX!)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Making comparisons easier (the same scientific objective can often be achieved in distinct ways)</a:t>
            </a:r>
          </a:p>
        </p:txBody>
      </p:sp>
    </p:spTree>
    <p:extLst>
      <p:ext uri="{BB962C8B-B14F-4D97-AF65-F5344CB8AC3E}">
        <p14:creationId xmlns:p14="http://schemas.microsoft.com/office/powerpoint/2010/main" val="23405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165B12-7539-4797-89EC-F7B05E3ACC9C}"/>
              </a:ext>
            </a:extLst>
          </p:cNvPr>
          <p:cNvSpPr/>
          <p:nvPr/>
        </p:nvSpPr>
        <p:spPr>
          <a:xfrm>
            <a:off x="0" y="1"/>
            <a:ext cx="12192000" cy="764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DCE3C1-ED7A-45AE-8A95-8508413DC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51" y="-53589"/>
            <a:ext cx="790402" cy="896910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C3BDB7F2-F65E-4F76-B891-DDEAA3B330BC}"/>
              </a:ext>
            </a:extLst>
          </p:cNvPr>
          <p:cNvSpPr txBox="1">
            <a:spLocks/>
          </p:cNvSpPr>
          <p:nvPr/>
        </p:nvSpPr>
        <p:spPr>
          <a:xfrm>
            <a:off x="930030" y="43768"/>
            <a:ext cx="10331939" cy="676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72"/>
              </a:spcBef>
              <a:buNone/>
            </a:pPr>
            <a:r>
              <a:rPr lang="en-GB" sz="4400" dirty="0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EDC8FD-99C6-47E4-A292-7F4DCA871EFA}"/>
              </a:ext>
            </a:extLst>
          </p:cNvPr>
          <p:cNvSpPr txBox="1">
            <a:spLocks/>
          </p:cNvSpPr>
          <p:nvPr/>
        </p:nvSpPr>
        <p:spPr>
          <a:xfrm>
            <a:off x="930030" y="843321"/>
            <a:ext cx="7886700" cy="383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B5FA5"/>
                </a:solidFill>
                <a:cs typeface="Arial" panose="020B0604020202020204" pitchFamily="34" charset="0"/>
              </a:rPr>
              <a:t>The formability workflow brings together disparate software/data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BEB1C-4B05-4948-9CEB-9CD97699CD71}"/>
              </a:ext>
            </a:extLst>
          </p:cNvPr>
          <p:cNvSpPr txBox="1"/>
          <p:nvPr/>
        </p:nvSpPr>
        <p:spPr>
          <a:xfrm>
            <a:off x="7407014" y="6481728"/>
            <a:ext cx="393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of a virtual materials 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F5F88-EC0F-474A-90CD-AD4EB3D8F89E}"/>
              </a:ext>
            </a:extLst>
          </p:cNvPr>
          <p:cNvSpPr txBox="1"/>
          <p:nvPr/>
        </p:nvSpPr>
        <p:spPr>
          <a:xfrm>
            <a:off x="7801125" y="1664987"/>
            <a:ext cx="4064686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Sub-workflows: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Generate RVE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Optimise crystal plasticity parameters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Fit yield function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Simulate hardening curves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Predict forming limit strains</a:t>
            </a: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3A01FBB6-43AF-4B14-AF27-D9A52FC23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6" y="1227252"/>
            <a:ext cx="7203050" cy="5439142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025E2C85-D353-4558-BFE4-8381278D1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6" y="1227252"/>
            <a:ext cx="7203050" cy="5439142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3C29F0F6-D6EA-4D41-9E7D-7675027B0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6" y="1227252"/>
            <a:ext cx="7203050" cy="5439142"/>
          </a:xfrm>
          <a:prstGeom prst="rect">
            <a:avLst/>
          </a:prstGeom>
        </p:spPr>
      </p:pic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6AF2939B-6968-492A-A87C-9DC28C024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6" y="1227252"/>
            <a:ext cx="7203050" cy="5439142"/>
          </a:xfrm>
          <a:prstGeom prst="rect">
            <a:avLst/>
          </a:prstGeom>
        </p:spPr>
      </p:pic>
      <p:pic>
        <p:nvPicPr>
          <p:cNvPr id="29" name="Picture 28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0238255-6278-4E81-A99A-A5ABC35FC1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6" y="1227252"/>
            <a:ext cx="7203050" cy="5439142"/>
          </a:xfrm>
          <a:prstGeom prst="rect">
            <a:avLst/>
          </a:prstGeom>
        </p:spPr>
      </p:pic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50ADB93F-7D8E-44FE-A59D-D432754DDD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6" y="1227252"/>
            <a:ext cx="7203050" cy="5439142"/>
          </a:xfrm>
          <a:prstGeom prst="rect">
            <a:avLst/>
          </a:prstGeom>
        </p:spPr>
      </p:pic>
      <p:pic>
        <p:nvPicPr>
          <p:cNvPr id="32" name="Picture 31" descr="Diagram&#10;&#10;Description automatically generated">
            <a:extLst>
              <a:ext uri="{FF2B5EF4-FFF2-40B4-BE49-F238E27FC236}">
                <a16:creationId xmlns:a16="http://schemas.microsoft.com/office/drawing/2014/main" id="{69717386-E8AD-45A5-A2B9-DF3106B22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6" y="1227252"/>
            <a:ext cx="7203050" cy="543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165B12-7539-4797-89EC-F7B05E3ACC9C}"/>
              </a:ext>
            </a:extLst>
          </p:cNvPr>
          <p:cNvSpPr/>
          <p:nvPr/>
        </p:nvSpPr>
        <p:spPr>
          <a:xfrm>
            <a:off x="0" y="1"/>
            <a:ext cx="12192000" cy="764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DCE3C1-ED7A-45AE-8A95-8508413DC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51" y="-53589"/>
            <a:ext cx="790402" cy="896910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C3BDB7F2-F65E-4F76-B891-DDEAA3B330BC}"/>
              </a:ext>
            </a:extLst>
          </p:cNvPr>
          <p:cNvSpPr txBox="1">
            <a:spLocks/>
          </p:cNvSpPr>
          <p:nvPr/>
        </p:nvSpPr>
        <p:spPr>
          <a:xfrm>
            <a:off x="930030" y="43768"/>
            <a:ext cx="10331939" cy="676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72"/>
              </a:spcBef>
              <a:buNone/>
            </a:pPr>
            <a:r>
              <a:rPr lang="en-GB" sz="4400" dirty="0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How we use MTEX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8EBB06-54A7-4170-821B-9A5FFA1DADD2}"/>
              </a:ext>
            </a:extLst>
          </p:cNvPr>
          <p:cNvSpPr txBox="1"/>
          <p:nvPr/>
        </p:nvSpPr>
        <p:spPr>
          <a:xfrm>
            <a:off x="6076028" y="2604962"/>
            <a:ext cx="45111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Task 2:</a:t>
            </a:r>
            <a:r>
              <a:rPr lang="en-GB" dirty="0"/>
              <a:t> sample orientations </a:t>
            </a:r>
          </a:p>
          <a:p>
            <a:r>
              <a:rPr lang="en-GB" sz="1600" dirty="0"/>
              <a:t>ODF </a:t>
            </a:r>
            <a:r>
              <a:rPr lang="en-GB" sz="1600" dirty="0">
                <a:sym typeface="Wingdings" panose="05000000000000000000" pitchFamily="2" charset="2"/>
              </a:rPr>
              <a:t></a:t>
            </a:r>
            <a:r>
              <a:rPr lang="en-GB" sz="1600" dirty="0"/>
              <a:t> orientations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5F0BD-F5B1-4007-9D67-DF6FD6719FD7}"/>
              </a:ext>
            </a:extLst>
          </p:cNvPr>
          <p:cNvSpPr txBox="1"/>
          <p:nvPr/>
        </p:nvSpPr>
        <p:spPr>
          <a:xfrm>
            <a:off x="6076028" y="3548906"/>
            <a:ext cx="45111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Task 3:</a:t>
            </a:r>
            <a:r>
              <a:rPr lang="en-GB" dirty="0"/>
              <a:t> generate volume element</a:t>
            </a:r>
          </a:p>
          <a:p>
            <a:r>
              <a:rPr lang="en-GB" sz="1600" dirty="0"/>
              <a:t>orientations, model resolution </a:t>
            </a:r>
            <a:r>
              <a:rPr lang="en-GB" sz="1600" dirty="0">
                <a:sym typeface="Wingdings" panose="05000000000000000000" pitchFamily="2" charset="2"/>
              </a:rPr>
              <a:t></a:t>
            </a:r>
            <a:r>
              <a:rPr lang="en-GB" sz="1600" dirty="0"/>
              <a:t> volume element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8B9AD0-A32B-4798-966E-3E0CB195FDC6}"/>
              </a:ext>
            </a:extLst>
          </p:cNvPr>
          <p:cNvGrpSpPr/>
          <p:nvPr/>
        </p:nvGrpSpPr>
        <p:grpSpPr>
          <a:xfrm>
            <a:off x="6388286" y="1198097"/>
            <a:ext cx="5524440" cy="369332"/>
            <a:chOff x="6500187" y="1204050"/>
            <a:chExt cx="5524440" cy="3693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C8A889-1848-4615-BD59-32534B1D5293}"/>
                </a:ext>
              </a:extLst>
            </p:cNvPr>
            <p:cNvSpPr txBox="1"/>
            <p:nvPr/>
          </p:nvSpPr>
          <p:spPr>
            <a:xfrm>
              <a:off x="6500187" y="1204050"/>
              <a:ext cx="1457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do what?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6D0666-2128-480B-97D7-7BD2342A24CE}"/>
                </a:ext>
              </a:extLst>
            </p:cNvPr>
            <p:cNvSpPr txBox="1"/>
            <p:nvPr/>
          </p:nvSpPr>
          <p:spPr>
            <a:xfrm>
              <a:off x="7611102" y="1204050"/>
              <a:ext cx="2261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with which method?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5086FA-1E4C-48A3-88FB-CEACC0AA15E2}"/>
                </a:ext>
              </a:extLst>
            </p:cNvPr>
            <p:cNvSpPr txBox="1"/>
            <p:nvPr/>
          </p:nvSpPr>
          <p:spPr>
            <a:xfrm>
              <a:off x="9762770" y="1204050"/>
              <a:ext cx="2261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with which software?</a:t>
              </a:r>
            </a:p>
          </p:txBody>
        </p:sp>
      </p:grpSp>
      <p:pic>
        <p:nvPicPr>
          <p:cNvPr id="32" name="Picture 31" descr="Diagram&#10;&#10;Description automatically generated">
            <a:extLst>
              <a:ext uri="{FF2B5EF4-FFF2-40B4-BE49-F238E27FC236}">
                <a16:creationId xmlns:a16="http://schemas.microsoft.com/office/drawing/2014/main" id="{9CA32925-6F4F-489C-B74E-0F3A77EF6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7" y="1251082"/>
            <a:ext cx="3990398" cy="24196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5674F8-254C-4913-8C81-582A06C5ADA7}"/>
              </a:ext>
            </a:extLst>
          </p:cNvPr>
          <p:cNvSpPr txBox="1"/>
          <p:nvPr/>
        </p:nvSpPr>
        <p:spPr>
          <a:xfrm>
            <a:off x="6076028" y="1661018"/>
            <a:ext cx="49018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Task 1: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estimate ODF </a:t>
            </a:r>
            <a:r>
              <a:rPr lang="en-GB" dirty="0">
                <a:solidFill>
                  <a:schemeClr val="accent2"/>
                </a:solidFill>
              </a:rPr>
              <a:t>from CTF file</a:t>
            </a:r>
            <a:r>
              <a:rPr lang="en-GB" dirty="0">
                <a:solidFill>
                  <a:schemeClr val="tx2"/>
                </a:solidFill>
              </a:rPr>
              <a:t> using MTEX</a:t>
            </a:r>
          </a:p>
          <a:p>
            <a:r>
              <a:rPr lang="en-GB" sz="1600" dirty="0"/>
              <a:t>EBSD data </a:t>
            </a:r>
            <a:r>
              <a:rPr lang="en-GB" sz="1600" dirty="0">
                <a:sym typeface="Wingdings" panose="05000000000000000000" pitchFamily="2" charset="2"/>
              </a:rPr>
              <a:t></a:t>
            </a:r>
            <a:r>
              <a:rPr lang="en-GB" sz="1600" dirty="0"/>
              <a:t> ODF</a:t>
            </a:r>
          </a:p>
        </p:txBody>
      </p:sp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3858C33C-9933-406A-BDFA-DCD3C7806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7" y="1251082"/>
            <a:ext cx="3990398" cy="2419656"/>
          </a:xfrm>
          <a:prstGeom prst="rect">
            <a:avLst/>
          </a:prstGeom>
        </p:spPr>
      </p:pic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BD605726-B948-4825-BCA2-1C3FE850B8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7" y="1251082"/>
            <a:ext cx="3990398" cy="2419656"/>
          </a:xfrm>
          <a:prstGeom prst="rect">
            <a:avLst/>
          </a:prstGeom>
        </p:spPr>
      </p:pic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7141EAC4-3535-46F8-AF48-DC726B248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7" y="1251082"/>
            <a:ext cx="3990398" cy="241965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FF01FDD-5036-493C-AEE0-2D2C6BA0F141}"/>
              </a:ext>
            </a:extLst>
          </p:cNvPr>
          <p:cNvSpPr txBox="1"/>
          <p:nvPr/>
        </p:nvSpPr>
        <p:spPr>
          <a:xfrm>
            <a:off x="6076028" y="1661018"/>
            <a:ext cx="28606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Task 1: </a:t>
            </a:r>
            <a:r>
              <a:rPr lang="en-GB" dirty="0"/>
              <a:t>estimate ODF</a:t>
            </a:r>
          </a:p>
          <a:p>
            <a:r>
              <a:rPr lang="en-GB" sz="1600" dirty="0"/>
              <a:t>EBSD data </a:t>
            </a:r>
            <a:r>
              <a:rPr lang="en-GB" sz="1600" dirty="0">
                <a:sym typeface="Wingdings" panose="05000000000000000000" pitchFamily="2" charset="2"/>
              </a:rPr>
              <a:t></a:t>
            </a:r>
            <a:r>
              <a:rPr lang="en-GB" sz="1600" dirty="0"/>
              <a:t> ODF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B679402-D8E5-4605-A0C4-DD0D8C52DAFF}"/>
              </a:ext>
            </a:extLst>
          </p:cNvPr>
          <p:cNvSpPr txBox="1">
            <a:spLocks/>
          </p:cNvSpPr>
          <p:nvPr/>
        </p:nvSpPr>
        <p:spPr>
          <a:xfrm>
            <a:off x="930030" y="843321"/>
            <a:ext cx="7886700" cy="383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B5FA5"/>
                </a:solidFill>
                <a:cs typeface="Arial" panose="020B0604020202020204" pitchFamily="34" charset="0"/>
              </a:rPr>
              <a:t>Generating representative volume elements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599E9E3-3434-463D-BA11-543604B4119C}"/>
              </a:ext>
            </a:extLst>
          </p:cNvPr>
          <p:cNvGrpSpPr/>
          <p:nvPr/>
        </p:nvGrpSpPr>
        <p:grpSpPr>
          <a:xfrm>
            <a:off x="1127901" y="3931655"/>
            <a:ext cx="7791193" cy="2926345"/>
            <a:chOff x="1127901" y="3931655"/>
            <a:chExt cx="7791193" cy="29263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D29BDC-BC04-4D4A-AEC1-1F75D0A0E2EA}"/>
                </a:ext>
              </a:extLst>
            </p:cNvPr>
            <p:cNvSpPr txBox="1"/>
            <p:nvPr/>
          </p:nvSpPr>
          <p:spPr>
            <a:xfrm>
              <a:off x="6076028" y="5163053"/>
              <a:ext cx="2843066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Task 1:</a:t>
              </a:r>
              <a:r>
                <a:rPr lang="en-GB" dirty="0"/>
                <a:t> get model ODF</a:t>
              </a:r>
            </a:p>
            <a:p>
              <a:r>
                <a:rPr lang="en-GB" sz="1600" dirty="0"/>
                <a:t>modal direction </a:t>
              </a:r>
              <a:r>
                <a:rPr lang="en-GB" sz="1600" dirty="0">
                  <a:sym typeface="Wingdings" panose="05000000000000000000" pitchFamily="2" charset="2"/>
                </a:rPr>
                <a:t> </a:t>
              </a:r>
              <a:r>
                <a:rPr lang="en-GB" sz="1600" dirty="0"/>
                <a:t>ODF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B71E39-1C60-4965-A9A9-ED6D24FB255F}"/>
                </a:ext>
              </a:extLst>
            </p:cNvPr>
            <p:cNvSpPr txBox="1"/>
            <p:nvPr/>
          </p:nvSpPr>
          <p:spPr>
            <a:xfrm>
              <a:off x="2502918" y="3931655"/>
              <a:ext cx="799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OR:</a:t>
              </a:r>
            </a:p>
          </p:txBody>
        </p:sp>
        <p:pic>
          <p:nvPicPr>
            <p:cNvPr id="43" name="Picture 42" descr="Diagram&#10;&#10;Description automatically generated">
              <a:extLst>
                <a:ext uri="{FF2B5EF4-FFF2-40B4-BE49-F238E27FC236}">
                  <a16:creationId xmlns:a16="http://schemas.microsoft.com/office/drawing/2014/main" id="{00386BDD-B42C-45A4-B2DB-71FCF1656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901" y="4438344"/>
              <a:ext cx="3990398" cy="2419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71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165B12-7539-4797-89EC-F7B05E3ACC9C}"/>
              </a:ext>
            </a:extLst>
          </p:cNvPr>
          <p:cNvSpPr/>
          <p:nvPr/>
        </p:nvSpPr>
        <p:spPr>
          <a:xfrm>
            <a:off x="0" y="1"/>
            <a:ext cx="12192000" cy="764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DCE3C1-ED7A-45AE-8A95-8508413DC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51" y="-53589"/>
            <a:ext cx="790402" cy="896910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C3BDB7F2-F65E-4F76-B891-DDEAA3B330BC}"/>
              </a:ext>
            </a:extLst>
          </p:cNvPr>
          <p:cNvSpPr txBox="1">
            <a:spLocks/>
          </p:cNvSpPr>
          <p:nvPr/>
        </p:nvSpPr>
        <p:spPr>
          <a:xfrm>
            <a:off x="930030" y="43768"/>
            <a:ext cx="10331939" cy="676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72"/>
              </a:spcBef>
              <a:buNone/>
            </a:pPr>
            <a:r>
              <a:rPr lang="en-GB" sz="4400" dirty="0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Meta-programming with MTEX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EDC8FD-99C6-47E4-A292-7F4DCA871EFA}"/>
              </a:ext>
            </a:extLst>
          </p:cNvPr>
          <p:cNvSpPr txBox="1">
            <a:spLocks/>
          </p:cNvSpPr>
          <p:nvPr/>
        </p:nvSpPr>
        <p:spPr>
          <a:xfrm>
            <a:off x="930030" y="843321"/>
            <a:ext cx="7886700" cy="383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B5FA5"/>
                </a:solidFill>
                <a:cs typeface="Arial" panose="020B0604020202020204" pitchFamily="34" charset="0"/>
              </a:rPr>
              <a:t>Script generation is one way that MatFlow implements tasks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3A824-B9B5-4250-8234-AEEB0367FB9C}"/>
              </a:ext>
            </a:extLst>
          </p:cNvPr>
          <p:cNvSpPr txBox="1"/>
          <p:nvPr/>
        </p:nvSpPr>
        <p:spPr>
          <a:xfrm>
            <a:off x="930030" y="1453661"/>
            <a:ext cx="1033818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Meta-programming == code that writes code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MatFlow MTEX extension includes small snippets (.m files)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Given a MatFlow task that uses MTEX, MatFlow combines several snippets together to form a full script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3C31CA-C4B3-41F9-8865-745E641F12B9}"/>
              </a:ext>
            </a:extLst>
          </p:cNvPr>
          <p:cNvGrpSpPr/>
          <p:nvPr/>
        </p:nvGrpSpPr>
        <p:grpSpPr>
          <a:xfrm>
            <a:off x="269810" y="2788405"/>
            <a:ext cx="3890210" cy="3786908"/>
            <a:chOff x="269810" y="2788405"/>
            <a:chExt cx="3890210" cy="378690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EC24F4-1620-48AE-9FC3-36802CCAF056}"/>
                </a:ext>
              </a:extLst>
            </p:cNvPr>
            <p:cNvSpPr txBox="1"/>
            <p:nvPr/>
          </p:nvSpPr>
          <p:spPr>
            <a:xfrm>
              <a:off x="269810" y="3251326"/>
              <a:ext cx="3890210" cy="3323987"/>
            </a:xfrm>
            <a:prstGeom prst="rect">
              <a:avLst/>
            </a:prstGeom>
            <a:solidFill>
              <a:srgbClr val="1E1E1E"/>
            </a:solidFill>
          </p:spPr>
          <p:txBody>
            <a:bodyPr wrap="square">
              <a:spAutoFit/>
            </a:bodyPr>
            <a:lstStyle/>
            <a:p>
              <a:r>
                <a:rPr lang="en-GB" sz="14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name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 </a:t>
              </a:r>
              <a:r>
                <a:rPr lang="en-GB" sz="1400" b="0" dirty="0" err="1">
                  <a:solidFill>
                    <a:srgbClr val="CE9178"/>
                  </a:solidFill>
                  <a:effectLst/>
                  <a:latin typeface="Consolas" panose="020B0609020204030204" pitchFamily="49" charset="0"/>
                </a:rPr>
                <a:t>sample_texture</a:t>
              </a:r>
              <a:endPara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GB" sz="14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method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 </a:t>
              </a:r>
              <a:r>
                <a:rPr lang="en-GB" sz="1400" b="0" dirty="0" err="1">
                  <a:solidFill>
                    <a:srgbClr val="CE9178"/>
                  </a:solidFill>
                  <a:effectLst/>
                  <a:latin typeface="Consolas" panose="020B0609020204030204" pitchFamily="49" charset="0"/>
                </a:rPr>
                <a:t>from_model_ODF</a:t>
              </a:r>
              <a:endPara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GB" sz="14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software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 </a:t>
              </a:r>
              <a:r>
                <a:rPr lang="en-GB" sz="1400" b="0" dirty="0">
                  <a:solidFill>
                    <a:srgbClr val="CE9178"/>
                  </a:solidFill>
                  <a:effectLst/>
                  <a:latin typeface="Consolas" panose="020B0609020204030204" pitchFamily="49" charset="0"/>
                </a:rPr>
                <a:t>MTEX</a:t>
              </a:r>
              <a:endPara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GB" sz="14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base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</a:t>
              </a:r>
            </a:p>
            <a:p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GB" sz="14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num_orientations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 </a:t>
              </a:r>
              <a:r>
                <a:rPr lang="en-GB" sz="14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1000</a:t>
              </a:r>
              <a:endPara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GB" sz="14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crystal_symmetry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 </a:t>
              </a:r>
              <a:r>
                <a:rPr lang="en-GB" sz="1400" b="0" dirty="0">
                  <a:solidFill>
                    <a:srgbClr val="CE9178"/>
                  </a:solidFill>
                  <a:effectLst/>
                  <a:latin typeface="Consolas" panose="020B0609020204030204" pitchFamily="49" charset="0"/>
                </a:rPr>
                <a:t>hexagonal</a:t>
              </a:r>
              <a:endPara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GB" sz="14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specimen_symmetry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 </a:t>
              </a:r>
              <a:r>
                <a:rPr lang="en-GB" sz="1400" b="0" dirty="0">
                  <a:solidFill>
                    <a:srgbClr val="CE9178"/>
                  </a:solidFill>
                  <a:effectLst/>
                  <a:latin typeface="Consolas" panose="020B0609020204030204" pitchFamily="49" charset="0"/>
                </a:rPr>
                <a:t>orthorhombic</a:t>
              </a:r>
              <a:endPara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GB" sz="14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ODF_components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</a:t>
              </a:r>
            </a:p>
            <a:p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   - </a:t>
              </a:r>
              <a:r>
                <a:rPr lang="en-GB" sz="14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type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 </a:t>
              </a:r>
              <a:r>
                <a:rPr lang="en-GB" sz="1400" b="0" dirty="0">
                  <a:solidFill>
                    <a:srgbClr val="CE9178"/>
                  </a:solidFill>
                  <a:effectLst/>
                  <a:latin typeface="Consolas" panose="020B0609020204030204" pitchFamily="49" charset="0"/>
                </a:rPr>
                <a:t>unimodal</a:t>
              </a:r>
              <a:endPara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     </a:t>
              </a:r>
              <a:r>
                <a:rPr lang="en-GB" sz="14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component_fraction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 </a:t>
              </a:r>
              <a:r>
                <a:rPr lang="en-GB" sz="14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0.7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 </a:t>
              </a:r>
            </a:p>
            <a:p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     </a:t>
              </a:r>
              <a:r>
                <a:rPr lang="en-GB" sz="14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modal_orientation_HKL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 [</a:t>
              </a:r>
              <a:r>
                <a:rPr lang="en-GB" sz="14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, </a:t>
              </a:r>
              <a:r>
                <a:rPr lang="en-GB" sz="14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, </a:t>
              </a:r>
              <a:r>
                <a:rPr lang="en-GB" sz="14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1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]</a:t>
              </a:r>
            </a:p>
            <a:p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     </a:t>
              </a:r>
              <a:r>
                <a:rPr lang="en-GB" sz="14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modal_orientation_UVW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 [</a:t>
              </a:r>
              <a:r>
                <a:rPr lang="en-GB" sz="14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1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, </a:t>
              </a:r>
              <a:r>
                <a:rPr lang="en-GB" sz="14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, </a:t>
              </a:r>
              <a:r>
                <a:rPr lang="en-GB" sz="14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]</a:t>
              </a:r>
            </a:p>
            <a:p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     </a:t>
              </a:r>
              <a:r>
                <a:rPr lang="en-GB" sz="14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halfwidth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 </a:t>
              </a:r>
              <a:r>
                <a:rPr lang="en-GB" sz="14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5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          </a:t>
              </a:r>
            </a:p>
            <a:p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   - </a:t>
              </a:r>
              <a:r>
                <a:rPr lang="en-GB" sz="14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type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 </a:t>
              </a:r>
              <a:r>
                <a:rPr lang="en-GB" sz="1400" b="0" dirty="0">
                  <a:solidFill>
                    <a:srgbClr val="CE9178"/>
                  </a:solidFill>
                  <a:effectLst/>
                  <a:latin typeface="Consolas" panose="020B0609020204030204" pitchFamily="49" charset="0"/>
                </a:rPr>
                <a:t>uniform</a:t>
              </a:r>
              <a:endPara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     </a:t>
              </a:r>
              <a:r>
                <a:rPr lang="en-GB" sz="14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component_fraction</a:t>
              </a:r>
              <a:r>
                <a:rPr lang="en-GB" sz="14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: </a:t>
              </a:r>
              <a:r>
                <a:rPr lang="en-GB" sz="14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0.3</a:t>
              </a:r>
              <a:endPara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926DC8-C4DB-4619-A069-7D0FC1AA06FB}"/>
                </a:ext>
              </a:extLst>
            </p:cNvPr>
            <p:cNvSpPr txBox="1"/>
            <p:nvPr/>
          </p:nvSpPr>
          <p:spPr>
            <a:xfrm>
              <a:off x="325443" y="2788405"/>
              <a:ext cx="3424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User specifies MatFlow task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64D0B3-5FC6-4066-8AA7-26FB4A9AF0CC}"/>
              </a:ext>
            </a:extLst>
          </p:cNvPr>
          <p:cNvGrpSpPr/>
          <p:nvPr/>
        </p:nvGrpSpPr>
        <p:grpSpPr>
          <a:xfrm>
            <a:off x="4494092" y="2810958"/>
            <a:ext cx="3745106" cy="2778657"/>
            <a:chOff x="4494092" y="2810958"/>
            <a:chExt cx="3745106" cy="27786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B931B-9D13-408D-B241-1FEFE9DA860D}"/>
                </a:ext>
              </a:extLst>
            </p:cNvPr>
            <p:cNvSpPr txBox="1"/>
            <p:nvPr/>
          </p:nvSpPr>
          <p:spPr>
            <a:xfrm>
              <a:off x="4746620" y="3705939"/>
              <a:ext cx="30993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0" dirty="0" err="1">
                  <a:solidFill>
                    <a:srgbClr val="CE9178"/>
                  </a:solidFill>
                  <a:effectLst/>
                  <a:latin typeface="Consolas" panose="020B0609020204030204" pitchFamily="49" charset="0"/>
                </a:rPr>
                <a:t>get_model_ODF.m</a:t>
              </a:r>
              <a:endPara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4494BB-1DB8-4E86-9837-29F13DB2A154}"/>
                </a:ext>
              </a:extLst>
            </p:cNvPr>
            <p:cNvSpPr txBox="1"/>
            <p:nvPr/>
          </p:nvSpPr>
          <p:spPr>
            <a:xfrm>
              <a:off x="4650774" y="4463111"/>
              <a:ext cx="34330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0" dirty="0" err="1">
                  <a:solidFill>
                    <a:srgbClr val="CE9178"/>
                  </a:solidFill>
                  <a:effectLst/>
                  <a:latin typeface="Consolas" panose="020B0609020204030204" pitchFamily="49" charset="0"/>
                </a:rPr>
                <a:t>sample_ODF_orientations.m</a:t>
              </a:r>
              <a:endPara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A5F8F6-1126-4283-8128-D4E080C09CF1}"/>
                </a:ext>
              </a:extLst>
            </p:cNvPr>
            <p:cNvSpPr txBox="1"/>
            <p:nvPr/>
          </p:nvSpPr>
          <p:spPr>
            <a:xfrm>
              <a:off x="4670622" y="5220283"/>
              <a:ext cx="35685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0" dirty="0" err="1">
                  <a:solidFill>
                    <a:srgbClr val="CE9178"/>
                  </a:solidFill>
                  <a:effectLst/>
                  <a:latin typeface="Consolas" panose="020B0609020204030204" pitchFamily="49" charset="0"/>
                </a:rPr>
                <a:t>export_orientations_JSON.m</a:t>
              </a:r>
              <a:endPara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2ADC59-EF38-4D63-A804-01CC24DFF9CC}"/>
                </a:ext>
              </a:extLst>
            </p:cNvPr>
            <p:cNvSpPr txBox="1"/>
            <p:nvPr/>
          </p:nvSpPr>
          <p:spPr>
            <a:xfrm>
              <a:off x="4494092" y="2810958"/>
              <a:ext cx="3424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MatFlow combines MTEX snippets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43E40F-9CFF-4621-AAEC-404AC7C90B37}"/>
              </a:ext>
            </a:extLst>
          </p:cNvPr>
          <p:cNvGrpSpPr/>
          <p:nvPr/>
        </p:nvGrpSpPr>
        <p:grpSpPr>
          <a:xfrm>
            <a:off x="9135905" y="4162121"/>
            <a:ext cx="2501516" cy="2495599"/>
            <a:chOff x="9135905" y="4162121"/>
            <a:chExt cx="2501516" cy="249559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F1C4DD-83B4-47F2-8C33-F4E50C19A764}"/>
                </a:ext>
              </a:extLst>
            </p:cNvPr>
            <p:cNvSpPr txBox="1"/>
            <p:nvPr/>
          </p:nvSpPr>
          <p:spPr>
            <a:xfrm>
              <a:off x="9135905" y="6288388"/>
              <a:ext cx="250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(used in later tasks)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5CE6FD0-EE63-4997-82CF-28A223B01817}"/>
                </a:ext>
              </a:extLst>
            </p:cNvPr>
            <p:cNvSpPr/>
            <p:nvPr/>
          </p:nvSpPr>
          <p:spPr>
            <a:xfrm rot="5400000">
              <a:off x="9966213" y="4401091"/>
              <a:ext cx="840903" cy="362964"/>
            </a:xfrm>
            <a:prstGeom prst="rightArrow">
              <a:avLst>
                <a:gd name="adj1" fmla="val 27901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0E8079A-9468-4413-89F5-A8D7589F5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67528" y="5124803"/>
              <a:ext cx="1638271" cy="107817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737FFF-103B-46BD-90FD-2EB2431C124B}"/>
              </a:ext>
            </a:extLst>
          </p:cNvPr>
          <p:cNvGrpSpPr/>
          <p:nvPr/>
        </p:nvGrpSpPr>
        <p:grpSpPr>
          <a:xfrm>
            <a:off x="7845965" y="2810958"/>
            <a:ext cx="4241765" cy="2593991"/>
            <a:chOff x="7845965" y="2810958"/>
            <a:chExt cx="4241765" cy="259399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28E9AF-DF61-43E0-94C3-CDA85EAE8DBE}"/>
                </a:ext>
              </a:extLst>
            </p:cNvPr>
            <p:cNvSpPr txBox="1"/>
            <p:nvPr/>
          </p:nvSpPr>
          <p:spPr>
            <a:xfrm>
              <a:off x="8662741" y="2810958"/>
              <a:ext cx="3424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MatFlow executes script as part of workflow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A2ED74C-0E6E-44EA-879D-757264601256}"/>
                </a:ext>
              </a:extLst>
            </p:cNvPr>
            <p:cNvCxnSpPr>
              <a:cxnSpLocks/>
              <a:stCxn id="32" idx="3"/>
              <a:endCxn id="20" idx="1"/>
            </p:cNvCxnSpPr>
            <p:nvPr/>
          </p:nvCxnSpPr>
          <p:spPr>
            <a:xfrm flipV="1">
              <a:off x="7845965" y="3855917"/>
              <a:ext cx="1815929" cy="346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749C05-5A2C-4DE5-8AD8-C30BA199B51C}"/>
                </a:ext>
              </a:extLst>
            </p:cNvPr>
            <p:cNvSpPr txBox="1"/>
            <p:nvPr/>
          </p:nvSpPr>
          <p:spPr>
            <a:xfrm>
              <a:off x="9661894" y="3671251"/>
              <a:ext cx="14266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0" dirty="0" err="1">
                  <a:solidFill>
                    <a:srgbClr val="CE9178"/>
                  </a:solidFill>
                  <a:effectLst/>
                  <a:latin typeface="Consolas" panose="020B0609020204030204" pitchFamily="49" charset="0"/>
                </a:rPr>
                <a:t>main.m</a:t>
              </a:r>
              <a:endPara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E4668A4-9A0E-4B4C-970B-540667250992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 flipV="1">
              <a:off x="8083786" y="3992181"/>
              <a:ext cx="1578108" cy="6555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1C69BDF-AE7D-4D15-9748-6E75CE3E82A3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 flipV="1">
              <a:off x="8239198" y="4162121"/>
              <a:ext cx="1455382" cy="12428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1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165B12-7539-4797-89EC-F7B05E3ACC9C}"/>
              </a:ext>
            </a:extLst>
          </p:cNvPr>
          <p:cNvSpPr/>
          <p:nvPr/>
        </p:nvSpPr>
        <p:spPr>
          <a:xfrm>
            <a:off x="0" y="1"/>
            <a:ext cx="12192000" cy="764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DCE3C1-ED7A-45AE-8A95-8508413DC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51" y="-53589"/>
            <a:ext cx="790402" cy="896910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C3BDB7F2-F65E-4F76-B891-DDEAA3B330BC}"/>
              </a:ext>
            </a:extLst>
          </p:cNvPr>
          <p:cNvSpPr txBox="1">
            <a:spLocks/>
          </p:cNvSpPr>
          <p:nvPr/>
        </p:nvSpPr>
        <p:spPr>
          <a:xfrm>
            <a:off x="930030" y="43768"/>
            <a:ext cx="10331939" cy="676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72"/>
              </a:spcBef>
              <a:buNone/>
            </a:pPr>
            <a:r>
              <a:rPr lang="en-GB" sz="4400" dirty="0">
                <a:solidFill>
                  <a:srgbClr val="FFC000"/>
                </a:solidFill>
                <a:latin typeface="+mj-lt"/>
                <a:ea typeface="DejaVu Sans"/>
                <a:cs typeface="Arial" panose="020B0604020202020204" pitchFamily="34" charset="0"/>
              </a:rPr>
              <a:t>Challenges/Thanks!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EDC8FD-99C6-47E4-A292-7F4DCA871EFA}"/>
              </a:ext>
            </a:extLst>
          </p:cNvPr>
          <p:cNvSpPr txBox="1">
            <a:spLocks/>
          </p:cNvSpPr>
          <p:nvPr/>
        </p:nvSpPr>
        <p:spPr>
          <a:xfrm>
            <a:off x="930030" y="843321"/>
            <a:ext cx="7886700" cy="383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B5FA5"/>
                </a:solidFill>
                <a:cs typeface="Arial" panose="020B0604020202020204" pitchFamily="34" charset="0"/>
              </a:rPr>
              <a:t>Or learning experiences?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3A824-B9B5-4250-8234-AEEB0367FB9C}"/>
              </a:ext>
            </a:extLst>
          </p:cNvPr>
          <p:cNvSpPr txBox="1"/>
          <p:nvPr/>
        </p:nvSpPr>
        <p:spPr>
          <a:xfrm>
            <a:off x="930030" y="1453661"/>
            <a:ext cx="1033818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Coordinate system choices!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Problems with </a:t>
            </a:r>
            <a:r>
              <a:rPr lang="en-GB" i="1" dirty="0"/>
              <a:t>compiled</a:t>
            </a:r>
            <a:r>
              <a:rPr lang="en-GB" dirty="0"/>
              <a:t> MTEX scripts:</a:t>
            </a:r>
          </a:p>
          <a:p>
            <a:pPr marL="742950" lvl="1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Long execution time for MTEX scripts (minutes instead of seconds)</a:t>
            </a:r>
          </a:p>
          <a:p>
            <a:pPr marL="742950" lvl="1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Random seeds seem to be fixed: ask for 10 random orientations =&gt; always get the same 10!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Problems with ODF lossless ASCI import/export</a:t>
            </a:r>
          </a:p>
          <a:p>
            <a:pPr marL="742950" lvl="1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Halfwidth does not seem to be preserved on import?</a:t>
            </a:r>
          </a:p>
          <a:p>
            <a:pPr marL="742950" lvl="1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Previously had two separate tasks: generate ODF parameter, sample orientation from ODF parameter</a:t>
            </a:r>
          </a:p>
          <a:p>
            <a:pPr marL="742950" lvl="1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To work around, now one task (ODF is not a MatFlow parameter, exists transiently in MTEX script)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41B79-5417-46F5-A73C-71796A09BDA4}"/>
              </a:ext>
            </a:extLst>
          </p:cNvPr>
          <p:cNvSpPr txBox="1"/>
          <p:nvPr/>
        </p:nvSpPr>
        <p:spPr>
          <a:xfrm>
            <a:off x="1000368" y="5041932"/>
            <a:ext cx="103381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MatFlow core on GitHub: </a:t>
            </a:r>
            <a:r>
              <a:rPr lang="en-GB" dirty="0">
                <a:hlinkClick r:id="rId4"/>
              </a:rPr>
              <a:t>https://github.com/LightForm-group/matflow</a:t>
            </a:r>
            <a:r>
              <a:rPr lang="en-GB" dirty="0"/>
              <a:t> 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MatFlow MTEX extension on GitHub: </a:t>
            </a:r>
            <a:r>
              <a:rPr lang="en-GB" dirty="0">
                <a:hlinkClick r:id="rId5"/>
              </a:rPr>
              <a:t>https://github.com/LightForm-group/matflow-mtex</a:t>
            </a:r>
            <a:r>
              <a:rPr lang="en-GB" dirty="0"/>
              <a:t> </a:t>
            </a:r>
          </a:p>
          <a:p>
            <a:pPr marL="285750" indent="-285750" font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Example MatFlow tasks that use MTEX: </a:t>
            </a:r>
            <a:r>
              <a:rPr lang="en-GB" dirty="0">
                <a:hlinkClick r:id="rId6"/>
              </a:rPr>
              <a:t>https://github.com/LightForm-group/UoM-CSF-matflow/blob/master/task_examples/sample_texture.yml</a:t>
            </a:r>
            <a:r>
              <a:rPr lang="en-GB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5F6751-1136-4EE6-B100-4594C10143DF}"/>
              </a:ext>
            </a:extLst>
          </p:cNvPr>
          <p:cNvSpPr txBox="1">
            <a:spLocks/>
          </p:cNvSpPr>
          <p:nvPr/>
        </p:nvSpPr>
        <p:spPr>
          <a:xfrm>
            <a:off x="1000368" y="4431592"/>
            <a:ext cx="7886700" cy="383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B5FA5"/>
                </a:solidFill>
                <a:cs typeface="Arial" panose="020B0604020202020204" pitchFamily="34" charset="0"/>
              </a:rPr>
              <a:t>Links:</a:t>
            </a:r>
          </a:p>
        </p:txBody>
      </p:sp>
    </p:spTree>
    <p:extLst>
      <p:ext uri="{BB962C8B-B14F-4D97-AF65-F5344CB8AC3E}">
        <p14:creationId xmlns:p14="http://schemas.microsoft.com/office/powerpoint/2010/main" val="13486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712</Words>
  <Application>Microsoft Office PowerPoint</Application>
  <PresentationFormat>Widescreen</PresentationFormat>
  <Paragraphs>105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Plowman</dc:creator>
  <cp:lastModifiedBy>Adam Plowman</cp:lastModifiedBy>
  <cp:revision>39</cp:revision>
  <dcterms:created xsi:type="dcterms:W3CDTF">2021-03-16T11:46:37Z</dcterms:created>
  <dcterms:modified xsi:type="dcterms:W3CDTF">2021-03-16T23:43:16Z</dcterms:modified>
</cp:coreProperties>
</file>