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1" r:id="rId2"/>
    <p:sldId id="272" r:id="rId3"/>
    <p:sldId id="273" r:id="rId4"/>
    <p:sldId id="256" r:id="rId5"/>
    <p:sldId id="257" r:id="rId6"/>
    <p:sldId id="258" r:id="rId7"/>
    <p:sldId id="263" r:id="rId8"/>
    <p:sldId id="264" r:id="rId9"/>
    <p:sldId id="268" r:id="rId10"/>
    <p:sldId id="266" r:id="rId11"/>
    <p:sldId id="269" r:id="rId12"/>
    <p:sldId id="267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/Aims" id="{DFF1DEAB-EE28-4330-9A61-632DB0D42C59}">
          <p14:sldIdLst>
            <p14:sldId id="271"/>
            <p14:sldId id="272"/>
            <p14:sldId id="273"/>
          </p14:sldIdLst>
        </p14:section>
        <p14:section name="Methodology" id="{4D8A07B2-6661-479B-A5FC-D45D66ADA963}">
          <p14:sldIdLst>
            <p14:sldId id="256"/>
            <p14:sldId id="257"/>
            <p14:sldId id="258"/>
            <p14:sldId id="263"/>
            <p14:sldId id="264"/>
          </p14:sldIdLst>
        </p14:section>
        <p14:section name="Results" id="{0775C7E2-119C-4C24-8B5A-0537BF00491E}">
          <p14:sldIdLst>
            <p14:sldId id="268"/>
            <p14:sldId id="266"/>
            <p14:sldId id="269"/>
          </p14:sldIdLst>
        </p14:section>
        <p14:section name="Next steps" id="{84873127-840E-4E75-9FC6-7F6D57339CE5}">
          <p14:sldIdLst>
            <p14:sldId id="267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22" autoAdjust="0"/>
    <p:restoredTop sz="83213" autoAdjust="0"/>
  </p:normalViewPr>
  <p:slideViewPr>
    <p:cSldViewPr snapToGrid="0">
      <p:cViewPr varScale="1">
        <p:scale>
          <a:sx n="95" d="100"/>
          <a:sy n="95" d="100"/>
        </p:scale>
        <p:origin x="1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C8378-206C-4CD7-83B9-04B5162906DA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E40D-1BE4-432C-B639-1665A6F311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650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F4183A-A0A1-491E-8FDA-887DB35E2B8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779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software use a misorientation threshold.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797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50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69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1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 1 CP sims: Varying key parameters: hard vs soft loading direction, surface roughness of particles, volume fraction of particles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0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72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may revise CRSS parameters in future.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53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55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71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194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EE40D-1BE4-432C-B639-1665A6F3111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1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FCDE-32D2-43CF-B966-F019B1B90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EB7E4-5D21-412F-8A8A-4B4EAEB69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367F-D750-4362-B887-2F2E05D7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D3F1-2E48-45FD-8531-AB2647DF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F53B6-8376-4C28-8E07-8E7D52F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98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C468-FF9B-453C-B86E-EDCABBE3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CB35F-9094-4E8A-88D6-EAA993147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971DC-4D66-48D2-B02B-1C4D5B60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9908F-FAA1-40E2-8C09-C9454C6B3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EF8CC-DB6B-4033-8F43-924B66C6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43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4E695D-027E-489C-91F7-C5CB37D12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357B4E-1778-42B2-943B-C314ACA51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578E-559B-4BCB-915D-9FC3016F6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CBFEE-4838-404A-806B-6BCCFFBCD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4F203-0392-44E4-A20C-F412916D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146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94BE-BF3F-49E4-AE2E-D3DF7101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93553-1CB0-4638-851D-96BA82340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6F294-1FA1-4C28-8781-8B4092B41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A1A70-C1AD-4F9F-9473-2FDACB9B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D2B3D-8DE2-41FC-8715-0E4E7B08C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9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38698-598D-438F-A658-668093FE4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4FAFAA-5F7B-491E-8FC2-C2E86CEB5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FEEF5-116E-4A9A-8647-2BD386F2C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568D4-8942-48FB-A712-1E6CD3F62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628A1-5FCF-47FE-AF61-4D426D19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2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BB2F-C009-4267-9E6A-E9D2D004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DA08E-51D5-45B6-B771-DAAFD76FA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D8F33-1AB6-4777-AFA1-0708D063B4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8F71E-5618-4F4F-A8B6-EB8FE1E59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F0786-722E-461D-A384-24E2E1F1B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7B722-0F02-4613-88A3-7F25CDE8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15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DCED8-7947-4FBE-80B6-1D63C2EB9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2A968-115D-483E-8690-C839D774D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52B2E-3242-4A1B-9D73-54366077C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7EDB7-0BBE-48A0-894E-4AA0E38C4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DFD2C-3CB2-4E8F-BF54-E239D06692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CAE63B-D0E3-4E7F-85A9-981E991F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5FA79B-6B02-4A53-9C1D-438FA3C63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65EEF-705D-4B8C-80A4-90FFBB4F2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14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A0BE-B61A-489C-88C9-4505C882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263A67-ED82-47AF-A58C-3B4F9538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53D0D-0340-4D78-8DE8-1D6BBD6B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D317B-E227-469B-8778-77D53D15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6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6C8B8-2DE2-4D6A-BC31-026FA541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02059-B89D-4DE4-9D85-3D6DFBBB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EED82-9A95-4E1B-BC9E-CE578A02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2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62FC-206B-4416-8C46-C4CCCE98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D1A57-C202-459A-A637-F1A0B785C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5F2F9B-8872-4F5A-B8BF-14607F957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27FC6-87F0-40F3-A514-F44F8808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CC843-FD47-4F59-9F06-08CD765CB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F50E1-3F43-40D6-B970-6D55ACA6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82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27F7B-ABC1-4EDC-8DB2-47D68465B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88B8B7-1B04-442C-A2C4-034FAB557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99C4B-8293-4D0D-ADA7-7CBE6439E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00393-6ACE-456D-B26C-403F5991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2A957-8617-4A0D-8F5B-CC29F2F5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BEED8-B1E6-4688-B418-C732198E3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31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AB2DB-301E-4D62-935B-D4849F3D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BFEC1-6CC7-484F-8C4E-7365C492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F638F-4B62-40B8-A224-C56A6E5109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E5E4D-E991-4370-8209-DB118F02094D}" type="datetimeFigureOut">
              <a:rPr lang="en-GB" smtClean="0"/>
              <a:t>09/09/2021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9ED2-28A3-483D-94F2-598132886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2985-BED5-4651-B2B3-0D32325FB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6FFB5-B2C7-45DB-BADF-873FB24BDC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90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2514/1.28949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mtex-toolbox/mtex/issues/1170" TargetMode="External"/><Relationship Id="rId5" Type="http://schemas.openxmlformats.org/officeDocument/2006/relationships/hyperlink" Target="https://doi.org/10.1016/j.ultramic.2013.04.009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5281/zenodo.5201666" TargetMode="External"/><Relationship Id="rId5" Type="http://schemas.openxmlformats.org/officeDocument/2006/relationships/hyperlink" Target="https://github.com/topics/matflow-software" TargetMode="External"/><Relationship Id="rId4" Type="http://schemas.openxmlformats.org/officeDocument/2006/relationships/hyperlink" Target="https://github.com/LightForm-group/matflo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j.commatsci.2018.04.030" TargetMode="External"/><Relationship Id="rId5" Type="http://schemas.openxmlformats.org/officeDocument/2006/relationships/hyperlink" Target="https://damask3.mpie.de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hyperlink" Target="https://doi.org/10.5281/zenodo.5236760" TargetMode="External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74" y="282160"/>
            <a:ext cx="5298644" cy="7517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08123" y="387717"/>
            <a:ext cx="2529003" cy="540653"/>
          </a:xfrm>
          <a:prstGeom prst="rect">
            <a:avLst/>
          </a:prstGeom>
        </p:spPr>
        <p:txBody>
          <a:bodyPr wrap="square" lIns="108819" tIns="54408" rIns="108819" bIns="54408">
            <a:spAutoFit/>
          </a:bodyPr>
          <a:lstStyle/>
          <a:p>
            <a:pPr algn="ctr"/>
            <a:r>
              <a:rPr lang="en-US" sz="2799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lightform.org.uk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2B45D1-2215-41B3-BB1C-1D12866EA436}"/>
              </a:ext>
            </a:extLst>
          </p:cNvPr>
          <p:cNvGrpSpPr/>
          <p:nvPr/>
        </p:nvGrpSpPr>
        <p:grpSpPr>
          <a:xfrm>
            <a:off x="1050799" y="5783957"/>
            <a:ext cx="10090399" cy="791883"/>
            <a:chOff x="35898" y="5674123"/>
            <a:chExt cx="10090399" cy="7918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9D649F-992B-054F-AD9A-22A192F60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726" b="14025"/>
            <a:stretch/>
          </p:blipFill>
          <p:spPr>
            <a:xfrm>
              <a:off x="35898" y="5674123"/>
              <a:ext cx="2323495" cy="79188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C186A6-B52F-EB4E-9302-8CCFEA243F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046" b="26472"/>
            <a:stretch/>
          </p:blipFill>
          <p:spPr>
            <a:xfrm>
              <a:off x="1776645" y="5703921"/>
              <a:ext cx="3237158" cy="73228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647A2F-A830-F046-B1BE-1E74AE134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412" b="67578"/>
            <a:stretch/>
          </p:blipFill>
          <p:spPr>
            <a:xfrm>
              <a:off x="5073139" y="5694297"/>
              <a:ext cx="2614944" cy="7515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5D2B69-39CE-A746-933D-E56D66942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2131" y="5789984"/>
              <a:ext cx="2244166" cy="56016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4639DD9-CBCC-42E8-8B3A-85E76F6FF2EC}"/>
              </a:ext>
            </a:extLst>
          </p:cNvPr>
          <p:cNvSpPr/>
          <p:nvPr/>
        </p:nvSpPr>
        <p:spPr>
          <a:xfrm>
            <a:off x="2837832" y="4068374"/>
            <a:ext cx="6516336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2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Adam Plowman</a:t>
            </a: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João Quinta da Fonseca, Pratheek Shanthraj</a:t>
            </a:r>
          </a:p>
          <a:p>
            <a:pPr algn="ctr">
              <a:lnSpc>
                <a:spcPct val="120000"/>
              </a:lnSpc>
            </a:pP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TIFUN Progress Meeting, 09/09/2021</a:t>
            </a: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D75D4C35-A696-4394-B1BE-98897112FC3D}"/>
              </a:ext>
            </a:extLst>
          </p:cNvPr>
          <p:cNvSpPr txBox="1">
            <a:spLocks/>
          </p:cNvSpPr>
          <p:nvPr/>
        </p:nvSpPr>
        <p:spPr>
          <a:xfrm>
            <a:off x="988002" y="2029451"/>
            <a:ext cx="10081404" cy="1608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1072"/>
              </a:spcBef>
            </a:pPr>
            <a:r>
              <a:rPr lang="en-GB" sz="3599" b="1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Hot-rolling of dual phase titanium: initial steps towards a coupled crystal-plasticity/phase-field model</a:t>
            </a:r>
          </a:p>
        </p:txBody>
      </p:sp>
    </p:spTree>
    <p:extLst>
      <p:ext uri="{BB962C8B-B14F-4D97-AF65-F5344CB8AC3E}">
        <p14:creationId xmlns:p14="http://schemas.microsoft.com/office/powerpoint/2010/main" val="245441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Preliminary results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Orientation clustering: cost-function approach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47685-1C6F-47A9-AB98-1F9B64E9A3D4}"/>
              </a:ext>
            </a:extLst>
          </p:cNvPr>
          <p:cNvSpPr txBox="1"/>
          <p:nvPr/>
        </p:nvSpPr>
        <p:spPr>
          <a:xfrm>
            <a:off x="930029" y="1410849"/>
            <a:ext cx="11198923" cy="4391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Aim to cluster voxels of the RVE into deformation-induced sub-grains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/>
              <a:t>Initial approach: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Define a cost function that: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Chooses a set of trial centroids and perform discrete Voronoi tessellation 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Calculates a quaternion “average” for each Voronoi region [1]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Calculates a quaternion “variance” for each Voronoi region (using misorientation as the distance metric)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Sum variances of all regions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Iterate on centroid positions to minimise variance using a gradient-less optimisation method such as </a:t>
            </a:r>
            <a:r>
              <a:rPr lang="en-GB" dirty="0" err="1"/>
              <a:t>Nelder</a:t>
            </a:r>
            <a:r>
              <a:rPr lang="en-GB" dirty="0"/>
              <a:t>-Mead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b="1" dirty="0"/>
              <a:t>Problems: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Voronoi tessellation is too time- and/or memory-intensive to use within a tractable optimisation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We want to specify a threshold misorientation (i.e. we do not know how many clusters there should be)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67FD0-73E6-4174-B92E-FDB1A104E0A5}"/>
              </a:ext>
            </a:extLst>
          </p:cNvPr>
          <p:cNvSpPr txBox="1"/>
          <p:nvPr/>
        </p:nvSpPr>
        <p:spPr>
          <a:xfrm>
            <a:off x="238654" y="6447268"/>
            <a:ext cx="11953346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effectLst/>
              </a:rPr>
              <a:t>Markley, F. Landis, et al. ‘Averaging Quaternions’. 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  <a:effectLst/>
              </a:rPr>
              <a:t>Journal of Guidance, Control, and Dynamics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effectLst/>
              </a:rPr>
              <a:t> 30, no. 4 (July 2007): 1193–97.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https://doi.org/10.2514/1.28949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032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Preliminary results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Orientation clustering: EBSD analysis software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47685-1C6F-47A9-AB98-1F9B64E9A3D4}"/>
              </a:ext>
            </a:extLst>
          </p:cNvPr>
          <p:cNvSpPr txBox="1"/>
          <p:nvPr/>
        </p:nvSpPr>
        <p:spPr>
          <a:xfrm>
            <a:off x="930030" y="1410849"/>
            <a:ext cx="10205166" cy="73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Grain segmentation is routinely performed when analysing (3D) EBSD data. Can we use existing methods?</a:t>
            </a:r>
          </a:p>
          <a:p>
            <a:pPr>
              <a:lnSpc>
                <a:spcPct val="120000"/>
              </a:lnSpc>
            </a:pPr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47F21E1-F0C8-4FCD-B06D-E7252B4DE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07"/>
          <a:stretch/>
        </p:blipFill>
        <p:spPr bwMode="auto">
          <a:xfrm>
            <a:off x="184653" y="4119969"/>
            <a:ext cx="669198" cy="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E0FFF-4BB4-401D-B00B-469FACD030F4}"/>
              </a:ext>
            </a:extLst>
          </p:cNvPr>
          <p:cNvSpPr txBox="1"/>
          <p:nvPr/>
        </p:nvSpPr>
        <p:spPr>
          <a:xfrm>
            <a:off x="930030" y="1873770"/>
            <a:ext cx="6304783" cy="206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u="sng" dirty="0"/>
              <a:t>MTEX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An open-source </a:t>
            </a:r>
            <a:r>
              <a:rPr lang="en-GB" dirty="0" err="1"/>
              <a:t>Matlab</a:t>
            </a:r>
            <a:r>
              <a:rPr lang="en-GB" dirty="0"/>
              <a:t> toolbox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Provides two methods for grain segmentation: Markovian and Fast Multiscale Clustering [1]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Current progress: difficulty loading 3D data (could be my fault, GitHub issue created [2]), will revisit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F0533-800C-4AE3-9774-CDA556CE584C}"/>
              </a:ext>
            </a:extLst>
          </p:cNvPr>
          <p:cNvSpPr txBox="1"/>
          <p:nvPr/>
        </p:nvSpPr>
        <p:spPr>
          <a:xfrm>
            <a:off x="930030" y="4106175"/>
            <a:ext cx="6304783" cy="1732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u="sng" dirty="0"/>
              <a:t>Dream.3D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An open-source pipeline-based microstructural analysis toolkit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Provides a “grain segmentation” filter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Current progress: still experimenting, problem is perhaps smoothly-varying misorientation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C47C91-0A20-421B-AC11-4BCE848F3ECE}"/>
              </a:ext>
            </a:extLst>
          </p:cNvPr>
          <p:cNvSpPr txBox="1"/>
          <p:nvPr/>
        </p:nvSpPr>
        <p:spPr>
          <a:xfrm>
            <a:off x="362102" y="6076154"/>
            <a:ext cx="11642628" cy="742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[1] McMahon, Cullen, Brian Soe, Andrew Loeb,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Ayyappa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Vemulkar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Michael Ferry, and Lori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Bassman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. ‘Boundary Identification in EBSD Data with a Generalization of Fast Multiscale Clustering’. Ultramicroscopy 133 (1 October 2013): 16–25.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5"/>
              </a:rPr>
              <a:t>https://doi.org/10.1016/j.ultramic.2013.04.009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[2]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https://github.com/mtex-toolbox/mtex/issues/1170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C60B56-F3F0-40EE-84C5-195884A4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3" y="1957452"/>
            <a:ext cx="669198" cy="44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BBC4CA2-D23B-45DF-BB7A-81DD64D0FF9F}"/>
              </a:ext>
            </a:extLst>
          </p:cNvPr>
          <p:cNvGrpSpPr/>
          <p:nvPr/>
        </p:nvGrpSpPr>
        <p:grpSpPr>
          <a:xfrm>
            <a:off x="7221806" y="1957452"/>
            <a:ext cx="4773964" cy="4093031"/>
            <a:chOff x="7221806" y="1957452"/>
            <a:chExt cx="4773964" cy="40930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6C94E1-052B-4B2A-B31F-C0751B732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21806" y="2247794"/>
              <a:ext cx="4773964" cy="38026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0440C2-D2CD-4C29-851F-26748D9F8AD8}"/>
                </a:ext>
              </a:extLst>
            </p:cNvPr>
            <p:cNvSpPr txBox="1"/>
            <p:nvPr/>
          </p:nvSpPr>
          <p:spPr>
            <a:xfrm>
              <a:off x="8046903" y="1961050"/>
              <a:ext cx="1728317" cy="383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</a:rPr>
                <a:t>Easier to cluster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245DE8-15E2-443B-ABE7-5A6262BD43A3}"/>
                </a:ext>
              </a:extLst>
            </p:cNvPr>
            <p:cNvSpPr txBox="1"/>
            <p:nvPr/>
          </p:nvSpPr>
          <p:spPr>
            <a:xfrm>
              <a:off x="10061177" y="1957452"/>
              <a:ext cx="18861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>
                  <a:solidFill>
                    <a:schemeClr val="bg1">
                      <a:lumMod val="50000"/>
                    </a:schemeClr>
                  </a:solidFill>
                </a:rPr>
                <a:t>Harder to cluster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2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Reproducibility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Integrating this work into a MatFlow workflow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47685-1C6F-47A9-AB98-1F9B64E9A3D4}"/>
              </a:ext>
            </a:extLst>
          </p:cNvPr>
          <p:cNvSpPr txBox="1"/>
          <p:nvPr/>
        </p:nvSpPr>
        <p:spPr>
          <a:xfrm>
            <a:off x="930030" y="1410849"/>
            <a:ext cx="10408521" cy="2729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We have developed a computational workflow management tool for materials science, </a:t>
            </a:r>
            <a:r>
              <a:rPr lang="en-GB" dirty="0">
                <a:hlinkClick r:id="rId4"/>
              </a:rPr>
              <a:t>MatFlow</a:t>
            </a:r>
            <a:r>
              <a:rPr lang="en-GB" dirty="0"/>
              <a:t> [1]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Aims: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Making </a:t>
            </a:r>
            <a:r>
              <a:rPr lang="en-GB" b="1" dirty="0"/>
              <a:t>reproducibility</a:t>
            </a:r>
            <a:r>
              <a:rPr lang="en-GB" dirty="0"/>
              <a:t> and </a:t>
            </a:r>
            <a:r>
              <a:rPr lang="en-GB" b="1" dirty="0"/>
              <a:t>transparency</a:t>
            </a:r>
            <a:r>
              <a:rPr lang="en-GB" dirty="0"/>
              <a:t> require less effort (can cite a single HDF5 file in your paper)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Connecting </a:t>
            </a:r>
            <a:r>
              <a:rPr lang="en-GB" b="1" dirty="0"/>
              <a:t>disparate software </a:t>
            </a:r>
            <a:r>
              <a:rPr lang="en-GB" dirty="0"/>
              <a:t>via </a:t>
            </a:r>
            <a:r>
              <a:rPr lang="en-GB" dirty="0">
                <a:hlinkClick r:id="rId5"/>
              </a:rPr>
              <a:t>extensions</a:t>
            </a:r>
            <a:r>
              <a:rPr lang="en-GB" dirty="0"/>
              <a:t> (proprietary and open-source)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Making </a:t>
            </a:r>
            <a:r>
              <a:rPr lang="en-GB" b="1" dirty="0"/>
              <a:t>comparisons</a:t>
            </a:r>
            <a:r>
              <a:rPr lang="en-GB" dirty="0"/>
              <a:t> easier (the same scientific objective can often be achieved in distinct ways)</a:t>
            </a:r>
          </a:p>
          <a:p>
            <a:pPr lvl="1">
              <a:lnSpc>
                <a:spcPct val="120000"/>
              </a:lnSpc>
            </a:pPr>
            <a:endParaRPr lang="en-GB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We are developing a MatFlow workflow in parallel as we progress with this project.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This will enable straightforward replication and tweaking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C1E08-99E5-4BB6-8C9A-7E1207AFAB76}"/>
              </a:ext>
            </a:extLst>
          </p:cNvPr>
          <p:cNvSpPr txBox="1"/>
          <p:nvPr/>
        </p:nvSpPr>
        <p:spPr>
          <a:xfrm>
            <a:off x="930030" y="6331859"/>
            <a:ext cx="10331939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[1] Adam Plowman et al. (2021). LightForm-group/matflow: v0.2.22 (v0.2.22). Zenodo.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https://doi.org/10.5281/zenodo.5201666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4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724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1151434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Part 1 (static microstructural development)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A47685-1C6F-47A9-AB98-1F9B64E9A3D4}"/>
                  </a:ext>
                </a:extLst>
              </p:cNvPr>
              <p:cNvSpPr txBox="1"/>
              <p:nvPr/>
            </p:nvSpPr>
            <p:spPr>
              <a:xfrm>
                <a:off x="930030" y="1718962"/>
                <a:ext cx="10408521" cy="2064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Identify a satisfactory sub-grain clustering methodology that can be used to identify a region of interest in the CP-deformed volume element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Start some phase-field simulations using this volume element sub-region (e.g. grain growth to start with)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At this point, Guy Bowker (presenting next!) will take over performing the CP simulations for this project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Vary more parameters of interest, e.g.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-particle volume fraction and surface roughness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Complete writing the associated MatFlow workflow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A47685-1C6F-47A9-AB98-1F9B64E9A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0" y="1718962"/>
                <a:ext cx="10408521" cy="2064540"/>
              </a:xfrm>
              <a:prstGeom prst="rect">
                <a:avLst/>
              </a:prstGeom>
              <a:blipFill>
                <a:blip r:embed="rId4"/>
                <a:stretch>
                  <a:fillRect l="-410" b="-38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A2C3A0C9-EF15-4DA0-A39A-FA5A31D0914D}"/>
              </a:ext>
            </a:extLst>
          </p:cNvPr>
          <p:cNvSpPr txBox="1">
            <a:spLocks/>
          </p:cNvSpPr>
          <p:nvPr/>
        </p:nvSpPr>
        <p:spPr>
          <a:xfrm>
            <a:off x="930030" y="4467177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Part 2 (dynamic microstructural development – coupled model)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C12EB9-3BC5-4865-8D03-285217A6617E}"/>
              </a:ext>
            </a:extLst>
          </p:cNvPr>
          <p:cNvSpPr txBox="1"/>
          <p:nvPr/>
        </p:nvSpPr>
        <p:spPr>
          <a:xfrm>
            <a:off x="930030" y="5034705"/>
            <a:ext cx="10408521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Begin working with and understanding the DAMASK code base</a:t>
            </a:r>
          </a:p>
        </p:txBody>
      </p:sp>
    </p:spTree>
    <p:extLst>
      <p:ext uri="{BB962C8B-B14F-4D97-AF65-F5344CB8AC3E}">
        <p14:creationId xmlns:p14="http://schemas.microsoft.com/office/powerpoint/2010/main" val="3956032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A69984-B8E5-4B53-9356-15748166D40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BF578AE-2F6B-4D37-93BC-B5DEB383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id="{86DA0E2B-52BB-47FF-9165-35C273EAFC0A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Project aims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9E2914-062F-4D61-97AE-11EF73C477B9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Aims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F1C2B2-46BD-4DC8-B5DE-FBF8D8D4A85F}"/>
              </a:ext>
            </a:extLst>
          </p:cNvPr>
          <p:cNvSpPr txBox="1"/>
          <p:nvPr/>
        </p:nvSpPr>
        <p:spPr>
          <a:xfrm>
            <a:off x="930030" y="1410849"/>
            <a:ext cx="10649057" cy="139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Investigate microstructural evolution of dual-phase titanium under hot rolling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Develop a coupled crystal-plasticity (CP) / phase-field (PF) model within the DAMASK [1] package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Use the model to track the kinetics of microstructural development during hot rolling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Use insights from the model to understand our experimental observations (e.g. </a:t>
            </a:r>
            <a:r>
              <a:rPr lang="en-GB" dirty="0" err="1"/>
              <a:t>Bernadeta’s</a:t>
            </a:r>
            <a:r>
              <a:rPr lang="en-GB" dirty="0"/>
              <a:t> results)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DBD9AA-54AF-4845-89AF-42FD37F3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88" y="5760025"/>
            <a:ext cx="2288864" cy="57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D2D05C-C9F2-467B-B60F-E5130DA403D8}"/>
              </a:ext>
            </a:extLst>
          </p:cNvPr>
          <p:cNvSpPr txBox="1"/>
          <p:nvPr/>
        </p:nvSpPr>
        <p:spPr>
          <a:xfrm>
            <a:off x="9305194" y="6430240"/>
            <a:ext cx="2568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hlinkClick r:id="rId5"/>
              </a:rPr>
              <a:t>https://damask3.mpie.de/</a:t>
            </a:r>
            <a:r>
              <a:rPr lang="en-GB" sz="1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B025B6-1CF1-4E85-A83F-CB05944A040E}"/>
              </a:ext>
            </a:extLst>
          </p:cNvPr>
          <p:cNvSpPr txBox="1"/>
          <p:nvPr/>
        </p:nvSpPr>
        <p:spPr>
          <a:xfrm>
            <a:off x="930030" y="5850250"/>
            <a:ext cx="8080805" cy="96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[1] Roters, F., M. Diehl, P. Shanthraj, P.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Eisenlohr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C.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Reuber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S. L. Wong, T.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Maiti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et al. ‘DAMASK – The Düsseldorf Advanced Material Simulation Kit for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Modeling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Multi-Physics Crystal Plasticity, Thermal, and Damage Phenomena from the Single Crystal up to the Component Scale’. Computational Materials Science 158 (15 February 2019): 420–78.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https://doi.org/10.1016/j.commatsci.2018.04.030</a:t>
            </a:r>
            <a:endParaRPr lang="en-GB" sz="12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pic>
        <p:nvPicPr>
          <p:cNvPr id="22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774762D-C735-B04A-AB4E-18977AA395B8}"/>
              </a:ext>
            </a:extLst>
          </p:cNvPr>
          <p:cNvPicPr>
            <a:picLocks noGrp="1"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974" y="2900777"/>
            <a:ext cx="3333856" cy="2387418"/>
          </a:xfrm>
          <a:prstGeom prst="rect">
            <a:avLst/>
          </a:prstGeom>
        </p:spPr>
      </p:pic>
      <p:pic>
        <p:nvPicPr>
          <p:cNvPr id="23" name="Picture 22" descr="A picture containing map&#10;&#10;Description automatically generated">
            <a:extLst>
              <a:ext uri="{FF2B5EF4-FFF2-40B4-BE49-F238E27FC236}">
                <a16:creationId xmlns:a16="http://schemas.microsoft.com/office/drawing/2014/main" id="{6527A0DE-C0F9-6D47-8E27-9F3251D701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383" y="2900776"/>
            <a:ext cx="3415574" cy="2387418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1F315B90-2CC0-EB4D-9369-91E19AEFBF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586" y="2895541"/>
            <a:ext cx="3415574" cy="249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A69984-B8E5-4B53-9356-15748166D40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BF578AE-2F6B-4D37-93BC-B5DEB3831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id="{86DA0E2B-52BB-47FF-9165-35C273EAFC0A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Project aims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9E2914-062F-4D61-97AE-11EF73C477B9}"/>
              </a:ext>
            </a:extLst>
          </p:cNvPr>
          <p:cNvSpPr txBox="1">
            <a:spLocks/>
          </p:cNvSpPr>
          <p:nvPr/>
        </p:nvSpPr>
        <p:spPr>
          <a:xfrm>
            <a:off x="930029" y="1152176"/>
            <a:ext cx="9068735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Part 1: static microstructural development (post-deformation)</a:t>
            </a:r>
            <a:r>
              <a:rPr lang="en-GB" sz="23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– ongoing</a:t>
            </a:r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BD8AFE-6F1E-4D74-BDE1-594A4DF48893}"/>
                  </a:ext>
                </a:extLst>
              </p:cNvPr>
              <p:cNvSpPr txBox="1"/>
              <p:nvPr/>
            </p:nvSpPr>
            <p:spPr>
              <a:xfrm>
                <a:off x="930029" y="1641412"/>
                <a:ext cx="10649057" cy="1732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Perform CP simulations of the dual-phase material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matrix containing a few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particles)</a:t>
                </a:r>
              </a:p>
              <a:p>
                <a:pPr marL="342900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Study the deformation-induced sub-grain boundaries to identify a region of interest </a:t>
                </a:r>
              </a:p>
              <a:p>
                <a:pPr marL="342900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Feed the region of interest into a phase-field simulation (CIPHER) to examine microstructural development</a:t>
                </a:r>
              </a:p>
              <a:p>
                <a:pPr marL="342900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Aim to reproduce known behaviour e.g. grooving, </a:t>
                </a:r>
                <a:r>
                  <a:rPr lang="en-GB" dirty="0" err="1"/>
                  <a:t>globularisation</a:t>
                </a:r>
                <a:endParaRPr lang="en-GB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BD8AFE-6F1E-4D74-BDE1-594A4DF48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29" y="1641412"/>
                <a:ext cx="10649057" cy="1732141"/>
              </a:xfrm>
              <a:prstGeom prst="rect">
                <a:avLst/>
              </a:prstGeom>
              <a:blipFill>
                <a:blip r:embed="rId4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434ED7F0-1D4E-4E47-865A-C7EB5420CD0F}"/>
              </a:ext>
            </a:extLst>
          </p:cNvPr>
          <p:cNvSpPr txBox="1">
            <a:spLocks/>
          </p:cNvSpPr>
          <p:nvPr/>
        </p:nvSpPr>
        <p:spPr>
          <a:xfrm>
            <a:off x="930029" y="3662124"/>
            <a:ext cx="1017198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Part 2: dynamic microstructural development (during deformation) </a:t>
            </a:r>
            <a:r>
              <a:rPr lang="en-GB" sz="23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starting soon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69D08-6023-43B0-B923-AC0F20262783}"/>
              </a:ext>
            </a:extLst>
          </p:cNvPr>
          <p:cNvSpPr txBox="1"/>
          <p:nvPr/>
        </p:nvSpPr>
        <p:spPr>
          <a:xfrm>
            <a:off x="930029" y="4171644"/>
            <a:ext cx="10649057" cy="1399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Familiarise myself with the DAMASK code base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Assess usability of pre-existing phase-field branch in DAMASK source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(Probably) re-write phase-field functionality in DAMASK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GB" dirty="0"/>
              <a:t>Simulate deformation in the coupled model to obtain a more accurate material response</a:t>
            </a:r>
          </a:p>
        </p:txBody>
      </p:sp>
    </p:spTree>
    <p:extLst>
      <p:ext uri="{BB962C8B-B14F-4D97-AF65-F5344CB8AC3E}">
        <p14:creationId xmlns:p14="http://schemas.microsoft.com/office/powerpoint/2010/main" val="126910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1A69984-B8E5-4B53-9356-15748166D406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8BF578AE-2F6B-4D37-93BC-B5DEB3831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id="{86DA0E2B-52BB-47FF-9165-35C273EAFC0A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Dual-phase volume element generation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D9E2914-062F-4D61-97AE-11EF73C477B9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Model geometry considerations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F1C2B2-46BD-4DC8-B5DE-FBF8D8D4A85F}"/>
                  </a:ext>
                </a:extLst>
              </p:cNvPr>
              <p:cNvSpPr txBox="1"/>
              <p:nvPr/>
            </p:nvSpPr>
            <p:spPr>
              <a:xfrm>
                <a:off x="930030" y="1410849"/>
                <a:ext cx="7468006" cy="3726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Aim to be representative of a small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-phase colony within a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-phase grain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Full-field crystal plasticity model: control texture </a:t>
                </a:r>
                <a:r>
                  <a:rPr lang="en-GB" i="1" dirty="0"/>
                  <a:t>and morphology</a:t>
                </a:r>
                <a:r>
                  <a:rPr lang="en-GB" dirty="0"/>
                  <a:t> precisely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Modelled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particles: </a:t>
                </a: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three flat ellipsoids (axes ratio 4:2:1)</a:t>
                </a: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positioned semi-randomly (no overlap)</a:t>
                </a: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all of the same crystallographic orientation</a:t>
                </a:r>
              </a:p>
              <a:p>
                <a:pPr>
                  <a:lnSpc>
                    <a:spcPct val="120000"/>
                  </a:lnSpc>
                </a:pPr>
                <a:endParaRPr lang="en-GB" dirty="0"/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Orientation considerations:</a:t>
                </a:r>
              </a:p>
              <a:p>
                <a:pPr marL="800100" lvl="1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Burgers orientation relationship (empirically observed)</a:t>
                </a:r>
              </a:p>
              <a:p>
                <a:pPr marL="800100" lvl="1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 particle habit plane (empirically observed)</a:t>
                </a:r>
              </a:p>
              <a:p>
                <a:pPr marL="800100" lvl="1" indent="-342900">
                  <a:lnSpc>
                    <a:spcPct val="120000"/>
                  </a:lnSpc>
                  <a:buFont typeface="+mj-lt"/>
                  <a:buAutoNum type="arabicPeriod"/>
                </a:pPr>
                <a:r>
                  <a:rPr lang="en-GB" dirty="0"/>
                  <a:t>Preferred alignment of model coordinate system (convenience)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DF1C2B2-46BD-4DC8-B5DE-FBF8D8D4A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0" y="1410849"/>
                <a:ext cx="7468006" cy="3726533"/>
              </a:xfrm>
              <a:prstGeom prst="rect">
                <a:avLst/>
              </a:prstGeom>
              <a:blipFill>
                <a:blip r:embed="rId3"/>
                <a:stretch>
                  <a:fillRect l="-735" b="-16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5CF6CE1B-2113-4501-B0BA-BB3A12CF656B}"/>
              </a:ext>
            </a:extLst>
          </p:cNvPr>
          <p:cNvGrpSpPr/>
          <p:nvPr/>
        </p:nvGrpSpPr>
        <p:grpSpPr>
          <a:xfrm>
            <a:off x="822812" y="5473279"/>
            <a:ext cx="3162661" cy="1197286"/>
            <a:chOff x="742601" y="5473279"/>
            <a:chExt cx="3162661" cy="11972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5AA8EC-0E12-4BFD-B2BD-9EA102FBD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063" y="5473279"/>
              <a:ext cx="1833735" cy="8345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91067A-EEA7-4A27-BA4C-FAF08889BB17}"/>
                </a:ext>
              </a:extLst>
            </p:cNvPr>
            <p:cNvSpPr txBox="1"/>
            <p:nvPr/>
          </p:nvSpPr>
          <p:spPr>
            <a:xfrm>
              <a:off x="742601" y="6301233"/>
              <a:ext cx="316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Burgers orientation relationship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8BC281A-CF6C-4743-BA37-E93E8D671B14}"/>
              </a:ext>
            </a:extLst>
          </p:cNvPr>
          <p:cNvGrpSpPr/>
          <p:nvPr/>
        </p:nvGrpSpPr>
        <p:grpSpPr>
          <a:xfrm>
            <a:off x="4582411" y="5709536"/>
            <a:ext cx="3619965" cy="961029"/>
            <a:chOff x="4149415" y="5810611"/>
            <a:chExt cx="3619965" cy="96102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505549B-69CD-4670-94A4-C4CE9E76E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5316" y="5810611"/>
              <a:ext cx="2048161" cy="3620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E0EF23-DCB7-43E5-8885-D92550E8002F}"/>
                    </a:ext>
                  </a:extLst>
                </p:cNvPr>
                <p:cNvSpPr txBox="1"/>
                <p:nvPr/>
              </p:nvSpPr>
              <p:spPr>
                <a:xfrm>
                  <a:off x="4149415" y="6402308"/>
                  <a:ext cx="36199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en-GB" dirty="0"/>
                    <a:t>-particles alignment of major plane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1E0EF23-DCB7-43E5-8885-D92550E800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9415" y="6402308"/>
                  <a:ext cx="3619965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0000" r="-101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888A1F-BF4E-44C1-A63E-AE9EAD263750}"/>
              </a:ext>
            </a:extLst>
          </p:cNvPr>
          <p:cNvGrpSpPr/>
          <p:nvPr/>
        </p:nvGrpSpPr>
        <p:grpSpPr>
          <a:xfrm>
            <a:off x="8892210" y="5086407"/>
            <a:ext cx="2714269" cy="1584158"/>
            <a:chOff x="8892210" y="5218058"/>
            <a:chExt cx="2714269" cy="1584158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284C03-5743-4A66-B20C-8F1A7C3D973D}"/>
                </a:ext>
              </a:extLst>
            </p:cNvPr>
            <p:cNvSpPr txBox="1"/>
            <p:nvPr/>
          </p:nvSpPr>
          <p:spPr>
            <a:xfrm>
              <a:off x="8892210" y="6432884"/>
              <a:ext cx="2714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Preferred model alignment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2F38900-5B27-408D-B2AA-8F56787067CA}"/>
                </a:ext>
              </a:extLst>
            </p:cNvPr>
            <p:cNvGrpSpPr/>
            <p:nvPr/>
          </p:nvGrpSpPr>
          <p:grpSpPr>
            <a:xfrm>
              <a:off x="9360635" y="5218058"/>
              <a:ext cx="1777417" cy="982955"/>
              <a:chOff x="9187773" y="5195969"/>
              <a:chExt cx="1777417" cy="98295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99408C0-59DD-4DDB-8FF3-64D0FB3CDD43}"/>
                  </a:ext>
                </a:extLst>
              </p:cNvPr>
              <p:cNvSpPr/>
              <p:nvPr/>
            </p:nvSpPr>
            <p:spPr>
              <a:xfrm>
                <a:off x="9571797" y="5377226"/>
                <a:ext cx="715845" cy="1781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472667-56CA-4B05-9EA9-B5CB5A713809}"/>
                  </a:ext>
                </a:extLst>
              </p:cNvPr>
              <p:cNvSpPr/>
              <p:nvPr/>
            </p:nvSpPr>
            <p:spPr>
              <a:xfrm>
                <a:off x="9187773" y="5195969"/>
                <a:ext cx="1777417" cy="98295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715A10C-A6F8-4721-A036-FF6EC557BC72}"/>
                  </a:ext>
                </a:extLst>
              </p:cNvPr>
              <p:cNvSpPr/>
              <p:nvPr/>
            </p:nvSpPr>
            <p:spPr>
              <a:xfrm>
                <a:off x="10249345" y="5813668"/>
                <a:ext cx="715845" cy="1781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92033A8-53B8-4B14-8884-254D3E434C20}"/>
                  </a:ext>
                </a:extLst>
              </p:cNvPr>
              <p:cNvSpPr/>
              <p:nvPr/>
            </p:nvSpPr>
            <p:spPr>
              <a:xfrm>
                <a:off x="9187773" y="5870509"/>
                <a:ext cx="715845" cy="1781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21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Dual-phase volume element generation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Volume element generation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BBFED5-57E5-4C83-99A2-8DCAAC8B7860}"/>
                  </a:ext>
                </a:extLst>
              </p:cNvPr>
              <p:cNvSpPr txBox="1"/>
              <p:nvPr/>
            </p:nvSpPr>
            <p:spPr>
              <a:xfrm>
                <a:off x="930030" y="1410849"/>
                <a:ext cx="5334412" cy="4059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Use DAMASK Python library to insert particles into an RVE, and discretise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Orientation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-phase particles:</a:t>
                </a: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Identify rotation of reference hexagonal unit cell (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/>
                  <a:t>)</a:t>
                </a:r>
                <a:r>
                  <a:rPr lang="en-GB" baseline="30000" dirty="0"/>
                  <a:t>[1]</a:t>
                </a:r>
                <a:r>
                  <a:rPr lang="en-GB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̅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acc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100</m:t>
                            </m:r>
                          </m:e>
                        </m:d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en-GB" dirty="0"/>
                  <a:t> plane lies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r>
                  <a:rPr lang="en-GB" dirty="0"/>
                  <a:t> plane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Orientation of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dirty="0"/>
                  <a:t>-phase matrix:</a:t>
                </a:r>
              </a:p>
              <a:p>
                <a:pPr marL="742950" lvl="1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/>
                  <a:t>Find a compatible orientation according to the Burgers orientation relationship (e.g. with </a:t>
                </a:r>
                <a:r>
                  <a:rPr lang="en-GB" dirty="0" err="1"/>
                  <a:t>DefDAP</a:t>
                </a:r>
                <a:r>
                  <a:rPr lang="en-GB" baseline="30000" dirty="0"/>
                  <a:t>[2]</a:t>
                </a:r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BBFED5-57E5-4C83-99A2-8DCAAC8B78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0" y="1410849"/>
                <a:ext cx="5334412" cy="4059637"/>
              </a:xfrm>
              <a:prstGeom prst="rect">
                <a:avLst/>
              </a:prstGeom>
              <a:blipFill>
                <a:blip r:embed="rId4"/>
                <a:stretch>
                  <a:fillRect l="-800" b="-15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C7ACE09-8107-401B-A73E-9CB66845BB29}"/>
              </a:ext>
            </a:extLst>
          </p:cNvPr>
          <p:cNvSpPr txBox="1"/>
          <p:nvPr/>
        </p:nvSpPr>
        <p:spPr>
          <a:xfrm>
            <a:off x="458248" y="6231723"/>
            <a:ext cx="11444995" cy="592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[1] Hexagonal unit cell alignment used by DAMASK</a:t>
            </a: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[2] Atkinson, Michael D et al. (2021)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https://doi.org/10.5281/zenodo.5236760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DD7EFE-810E-4C19-B31E-DFCA10DB5620}"/>
              </a:ext>
            </a:extLst>
          </p:cNvPr>
          <p:cNvGrpSpPr/>
          <p:nvPr/>
        </p:nvGrpSpPr>
        <p:grpSpPr>
          <a:xfrm>
            <a:off x="6264442" y="896911"/>
            <a:ext cx="5734050" cy="5844242"/>
            <a:chOff x="6264442" y="896911"/>
            <a:chExt cx="5734050" cy="584424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9B6618-CE68-4AB0-B410-45599BBCD73F}"/>
                </a:ext>
              </a:extLst>
            </p:cNvPr>
            <p:cNvSpPr txBox="1"/>
            <p:nvPr/>
          </p:nvSpPr>
          <p:spPr>
            <a:xfrm>
              <a:off x="7012544" y="6094822"/>
              <a:ext cx="45517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Dual-phase volume element (periodic) for full-field CP simulation</a:t>
              </a:r>
            </a:p>
          </p:txBody>
        </p:sp>
        <p:pic>
          <p:nvPicPr>
            <p:cNvPr id="12" name="Picture 11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4584287E-F542-4BD5-AF26-47CD8F34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442" y="896911"/>
              <a:ext cx="5734050" cy="5029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57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Crystal plasticity model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Material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BBFED5-57E5-4C83-99A2-8DCAAC8B7860}"/>
              </a:ext>
            </a:extLst>
          </p:cNvPr>
          <p:cNvSpPr txBox="1"/>
          <p:nvPr/>
        </p:nvSpPr>
        <p:spPr>
          <a:xfrm>
            <a:off x="930030" y="1310270"/>
            <a:ext cx="5334412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Simple phenomenological power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F4ABD7-4EC7-4EC7-8211-9959F62220F5}"/>
                  </a:ext>
                </a:extLst>
              </p:cNvPr>
              <p:cNvSpPr txBox="1"/>
              <p:nvPr/>
            </p:nvSpPr>
            <p:spPr>
              <a:xfrm>
                <a:off x="4208699" y="1961193"/>
                <a:ext cx="2287741" cy="740716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F4ABD7-4EC7-4EC7-8211-9959F6222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699" y="1961193"/>
                <a:ext cx="2287741" cy="7407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itle 1">
            <a:extLst>
              <a:ext uri="{FF2B5EF4-FFF2-40B4-BE49-F238E27FC236}">
                <a16:creationId xmlns:a16="http://schemas.microsoft.com/office/drawing/2014/main" id="{BAA3E095-88A7-455A-B87C-AA8D56331946}"/>
              </a:ext>
            </a:extLst>
          </p:cNvPr>
          <p:cNvSpPr txBox="1">
            <a:spLocks/>
          </p:cNvSpPr>
          <p:nvPr/>
        </p:nvSpPr>
        <p:spPr>
          <a:xfrm>
            <a:off x="930030" y="3378223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Material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04D426-78F8-43C0-A953-DD349F768EA4}"/>
                  </a:ext>
                </a:extLst>
              </p:cNvPr>
              <p:cNvSpPr txBox="1"/>
              <p:nvPr/>
            </p:nvSpPr>
            <p:spPr>
              <a:xfrm>
                <a:off x="7347871" y="4806754"/>
                <a:ext cx="4255244" cy="403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dirty="0"/>
                  <a:t>Note: no hardening for now </a:t>
                </a:r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  <m:r>
                      <a:rPr lang="en-GB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GB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inf</m:t>
                        </m:r>
                        <m:r>
                          <a:rPr lang="en-GB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GB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)</a:t>
                </a:r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04D426-78F8-43C0-A953-DD349F768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871" y="4806754"/>
                <a:ext cx="4255244" cy="403637"/>
              </a:xfrm>
              <a:prstGeom prst="rect">
                <a:avLst/>
              </a:prstGeom>
              <a:blipFill>
                <a:blip r:embed="rId5"/>
                <a:stretch>
                  <a:fillRect l="-1146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6ADE4B-CC47-456D-BCDD-A00C87C14FBF}"/>
                  </a:ext>
                </a:extLst>
              </p:cNvPr>
              <p:cNvSpPr txBox="1"/>
              <p:nvPr/>
            </p:nvSpPr>
            <p:spPr>
              <a:xfrm>
                <a:off x="1074421" y="2162462"/>
                <a:ext cx="27965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Slip rate on slip system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b="0" dirty="0"/>
                  <a:t>: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6ADE4B-CC47-456D-BCDD-A00C87C14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421" y="2162462"/>
                <a:ext cx="2796540" cy="369332"/>
              </a:xfrm>
              <a:prstGeom prst="rect">
                <a:avLst/>
              </a:prstGeom>
              <a:blipFill>
                <a:blip r:embed="rId6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E86D46-EAB9-4AB5-8B52-2F29EDA1AA0C}"/>
                  </a:ext>
                </a:extLst>
              </p:cNvPr>
              <p:cNvSpPr txBox="1"/>
              <p:nvPr/>
            </p:nvSpPr>
            <p:spPr>
              <a:xfrm>
                <a:off x="7256389" y="1647609"/>
                <a:ext cx="3662680" cy="13990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̇"/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</m:acc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GB" dirty="0"/>
                  <a:t> 	Reference slip rate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GB" dirty="0"/>
                  <a:t> 	Resolved shear stress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GB" dirty="0"/>
                  <a:t> 	Resistance to slip (CRSS)</a:t>
                </a: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dirty="0"/>
                  <a:t> 	Stress exponent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5E86D46-EAB9-4AB5-8B52-2F29EDA1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389" y="1647609"/>
                <a:ext cx="3662680" cy="1399037"/>
              </a:xfrm>
              <a:prstGeom prst="rect">
                <a:avLst/>
              </a:prstGeom>
              <a:blipFill>
                <a:blip r:embed="rId7"/>
                <a:stretch>
                  <a:fillRect l="-499" b="-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31B396FD-D10E-44C1-8A28-6F0FB781F7D0}"/>
              </a:ext>
            </a:extLst>
          </p:cNvPr>
          <p:cNvSpPr/>
          <p:nvPr/>
        </p:nvSpPr>
        <p:spPr>
          <a:xfrm>
            <a:off x="7256388" y="2366413"/>
            <a:ext cx="3325795" cy="3307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202CDB17-8E16-4732-913B-8D987ABAAB5B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10582183" y="2531794"/>
            <a:ext cx="336886" cy="514852"/>
          </a:xfrm>
          <a:prstGeom prst="bentConnector2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9992BE9-183F-43F9-B102-14883114031A}"/>
                  </a:ext>
                </a:extLst>
              </p:cNvPr>
              <p:cNvSpPr txBox="1"/>
              <p:nvPr/>
            </p:nvSpPr>
            <p:spPr>
              <a:xfrm>
                <a:off x="8603074" y="3129125"/>
                <a:ext cx="3560590" cy="370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In general, evolves from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  to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inf</m:t>
                        </m:r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sup>
                    </m:sSubSup>
                  </m:oMath>
                </a14:m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9992BE9-183F-43F9-B102-148831140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074" y="3129125"/>
                <a:ext cx="3560590" cy="370935"/>
              </a:xfrm>
              <a:prstGeom prst="rect">
                <a:avLst/>
              </a:prstGeom>
              <a:blipFill>
                <a:blip r:embed="rId8"/>
                <a:stretch>
                  <a:fillRect l="-1370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71062E7E-3DF6-4BB3-8270-C02D77943DCD}"/>
              </a:ext>
            </a:extLst>
          </p:cNvPr>
          <p:cNvSpPr txBox="1"/>
          <p:nvPr/>
        </p:nvSpPr>
        <p:spPr>
          <a:xfrm>
            <a:off x="342227" y="6469846"/>
            <a:ext cx="11642628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GB" sz="14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Kasemer</a:t>
            </a:r>
            <a:r>
              <a:rPr lang="en-GB" sz="1400" b="0" i="0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 et al. (2017), “The Influence of Mechanical Constraints Introduced by β Annealed Microstructures on the Yield Strength and Ductility of Ti-6Al-4V”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9613903-56F6-41E0-9B93-7CADC9980F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75" y="3846263"/>
            <a:ext cx="5566410" cy="24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7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1" grpId="0"/>
      <p:bldP spid="37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Loading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103BC3E-EEAC-4AB1-BDBE-3F216E18A9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0030" y="843321"/>
                <a:ext cx="7886700" cy="38393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300" b="1" dirty="0">
                    <a:solidFill>
                      <a:srgbClr val="0B5FA5"/>
                    </a:solidFill>
                    <a:cs typeface="Arial" panose="020B0604020202020204" pitchFamily="34" charset="0"/>
                  </a:rPr>
                  <a:t>Initially comparing </a:t>
                </a:r>
                <a14:m>
                  <m:oMath xmlns:m="http://schemas.openxmlformats.org/officeDocument/2006/math">
                    <m:r>
                      <a:rPr lang="en-GB" sz="2300" b="1" i="1" smtClean="0">
                        <a:solidFill>
                          <a:srgbClr val="0B5FA5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</m:oMath>
                </a14:m>
                <a:r>
                  <a:rPr lang="en-GB" sz="2300" b="1" dirty="0">
                    <a:solidFill>
                      <a:srgbClr val="0B5FA5"/>
                    </a:solidFill>
                    <a:cs typeface="Arial" panose="020B0604020202020204" pitchFamily="34" charset="0"/>
                  </a:rPr>
                  <a:t>-phase “soft” and “hard” loading directions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103BC3E-EEAC-4AB1-BDBE-3F216E18A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030" y="843321"/>
                <a:ext cx="7886700" cy="383931"/>
              </a:xfrm>
              <a:prstGeom prst="rect">
                <a:avLst/>
              </a:prstGeom>
              <a:blipFill>
                <a:blip r:embed="rId4"/>
                <a:stretch>
                  <a:fillRect l="-1160" t="-23810" b="-380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7ACC711-B8F3-440D-B6FB-A4B2676D5D53}"/>
              </a:ext>
            </a:extLst>
          </p:cNvPr>
          <p:cNvSpPr txBox="1"/>
          <p:nvPr/>
        </p:nvSpPr>
        <p:spPr>
          <a:xfrm>
            <a:off x="930030" y="1410849"/>
            <a:ext cx="10229339" cy="1067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Loading in DAMASK can be specified with strain- and/or stress-like tensors (component-wise exclusively)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Rolling is essentially plane-strain compression; this would require “mixed” boundary conditions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Instead, we have initially opted for simple shear loading (numerically simpler):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1795A-717B-4441-AA50-861ECEC2E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070" y="5042993"/>
            <a:ext cx="4877481" cy="9716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C77F17-7F62-4E4F-94CD-41B95DDC5F14}"/>
                  </a:ext>
                </a:extLst>
              </p:cNvPr>
              <p:cNvSpPr txBox="1"/>
              <p:nvPr/>
            </p:nvSpPr>
            <p:spPr>
              <a:xfrm>
                <a:off x="5865963" y="3314261"/>
                <a:ext cx="5728043" cy="1065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Pyramidal slip larger CRSS than basal/prismatic, so: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hard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333333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 direction: aligned for pyramidal </a:t>
                </a: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  <a:sym typeface="Wingdings" panose="05000000000000000000" pitchFamily="2" charset="2"/>
                  </a:rPr>
                  <a:t></a:t>
                </a:r>
                <a:r>
                  <a:rPr lang="en-GB" b="0" i="0" dirty="0">
                    <a:solidFill>
                      <a:srgbClr val="333333"/>
                    </a:solidFill>
                    <a:effectLst/>
                    <a:latin typeface="-apple-system"/>
                  </a:rPr>
                  <a:t> shear x </a:t>
                </a:r>
              </a:p>
              <a:p>
                <a:pPr marL="285750" indent="-2857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333333"/>
                    </a:solidFill>
                    <a:latin typeface="-apple-system"/>
                  </a:rPr>
                  <a:t>soft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>
                    <a:solidFill>
                      <a:srgbClr val="333333"/>
                    </a:solidFill>
                    <a:latin typeface="-apple-system"/>
                  </a:rPr>
                  <a:t> direction: aligned for basal or prismatic </a:t>
                </a:r>
                <a:r>
                  <a:rPr lang="en-GB" dirty="0">
                    <a:solidFill>
                      <a:srgbClr val="333333"/>
                    </a:solidFill>
                    <a:latin typeface="-apple-system"/>
                    <a:sym typeface="Wingdings" panose="05000000000000000000" pitchFamily="2" charset="2"/>
                  </a:rPr>
                  <a:t> </a:t>
                </a:r>
                <a:r>
                  <a:rPr lang="en-GB" dirty="0">
                    <a:solidFill>
                      <a:srgbClr val="333333"/>
                    </a:solidFill>
                    <a:latin typeface="-apple-system"/>
                  </a:rPr>
                  <a:t>shear y</a:t>
                </a:r>
                <a:endParaRPr lang="en-GB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C77F17-7F62-4E4F-94CD-41B95DDC5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5963" y="3314261"/>
                <a:ext cx="5728043" cy="1065548"/>
              </a:xfrm>
              <a:prstGeom prst="rect">
                <a:avLst/>
              </a:prstGeom>
              <a:blipFill>
                <a:blip r:embed="rId6"/>
                <a:stretch>
                  <a:fillRect l="-851" r="-957" b="-9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31B8966E-728D-4FE3-9759-1384C3516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7" y="2912152"/>
            <a:ext cx="4508896" cy="3878565"/>
          </a:xfrm>
          <a:prstGeom prst="rect">
            <a:avLst/>
          </a:prstGeom>
        </p:spPr>
      </p:pic>
      <p:pic>
        <p:nvPicPr>
          <p:cNvPr id="30" name="Picture 29" descr="Chart, surface chart&#10;&#10;Description automatically generated">
            <a:extLst>
              <a:ext uri="{FF2B5EF4-FFF2-40B4-BE49-F238E27FC236}">
                <a16:creationId xmlns:a16="http://schemas.microsoft.com/office/drawing/2014/main" id="{2D4585F8-3F7D-446D-8B2A-D7AC459ED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7" y="2912151"/>
            <a:ext cx="4508896" cy="3878565"/>
          </a:xfrm>
          <a:prstGeom prst="rect">
            <a:avLst/>
          </a:prstGeom>
        </p:spPr>
      </p:pic>
      <p:pic>
        <p:nvPicPr>
          <p:cNvPr id="33" name="Picture 32" descr="Chart, surface chart&#10;&#10;Description automatically generated">
            <a:extLst>
              <a:ext uri="{FF2B5EF4-FFF2-40B4-BE49-F238E27FC236}">
                <a16:creationId xmlns:a16="http://schemas.microsoft.com/office/drawing/2014/main" id="{77D17402-38B1-440D-9D7C-E7577D114A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47" y="2912150"/>
            <a:ext cx="4508896" cy="387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5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Model resolution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Investigating resource requirements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ADA78C0-297B-4276-8D12-C46EFE842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2327" y="1663692"/>
            <a:ext cx="3810000" cy="304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25003E-59F6-426E-A42A-9B6383D7DA43}"/>
              </a:ext>
            </a:extLst>
          </p:cNvPr>
          <p:cNvGrpSpPr/>
          <p:nvPr/>
        </p:nvGrpSpPr>
        <p:grpSpPr>
          <a:xfrm>
            <a:off x="71022" y="1306242"/>
            <a:ext cx="3829584" cy="3762900"/>
            <a:chOff x="138652" y="1396629"/>
            <a:chExt cx="3829584" cy="37629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F6A551-36DB-4E59-B678-DA51C9B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652" y="1396629"/>
              <a:ext cx="3829584" cy="37629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E3AD6CB-F07E-4EEA-A074-8D86F1F58AAB}"/>
                    </a:ext>
                  </a:extLst>
                </p:cNvPr>
                <p:cNvSpPr txBox="1"/>
                <p:nvPr/>
              </p:nvSpPr>
              <p:spPr>
                <a:xfrm>
                  <a:off x="1843327" y="3074183"/>
                  <a:ext cx="165669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bg1"/>
                      </a:solidFill>
                    </a:rPr>
                    <a:t>32 </a:t>
                  </a:r>
                  <a14:m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 32 </a:t>
                  </a:r>
                  <a14:m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 32</a:t>
                  </a:r>
                </a:p>
              </p:txBody>
            </p:sp>
          </mc:Choice>
          <mc:Fallback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E3AD6CB-F07E-4EEA-A074-8D86F1F58A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327" y="3074183"/>
                  <a:ext cx="1656694" cy="400110"/>
                </a:xfrm>
                <a:prstGeom prst="rect">
                  <a:avLst/>
                </a:prstGeom>
                <a:blipFill>
                  <a:blip r:embed="rId7"/>
                  <a:stretch>
                    <a:fillRect l="-3676" t="-7576" b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0DDBC2-AAAA-4D78-BD73-E576803791FF}"/>
              </a:ext>
            </a:extLst>
          </p:cNvPr>
          <p:cNvGrpSpPr/>
          <p:nvPr/>
        </p:nvGrpSpPr>
        <p:grpSpPr>
          <a:xfrm>
            <a:off x="3972581" y="1306242"/>
            <a:ext cx="3705742" cy="3715268"/>
            <a:chOff x="4200619" y="3030127"/>
            <a:chExt cx="3705742" cy="371526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A2A3F5-AA7A-43C0-BA78-A2DA7F039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00619" y="3030127"/>
              <a:ext cx="3705742" cy="371526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57AC319-9B75-4B4A-B19B-E68237251CFE}"/>
                    </a:ext>
                  </a:extLst>
                </p:cNvPr>
                <p:cNvSpPr txBox="1"/>
                <p:nvPr/>
              </p:nvSpPr>
              <p:spPr>
                <a:xfrm>
                  <a:off x="5730079" y="4687706"/>
                  <a:ext cx="193439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bg1"/>
                      </a:solidFill>
                    </a:rPr>
                    <a:t>192 </a:t>
                  </a:r>
                  <a14:m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 192 </a:t>
                  </a:r>
                  <a14:m>
                    <m:oMath xmlns:m="http://schemas.openxmlformats.org/officeDocument/2006/math"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000" dirty="0">
                      <a:solidFill>
                        <a:schemeClr val="bg1"/>
                      </a:solidFill>
                    </a:rPr>
                    <a:t> 192</a:t>
                  </a: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57AC319-9B75-4B4A-B19B-E68237251C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0079" y="4687706"/>
                  <a:ext cx="1934392" cy="400110"/>
                </a:xfrm>
                <a:prstGeom prst="rect">
                  <a:avLst/>
                </a:prstGeom>
                <a:blipFill>
                  <a:blip r:embed="rId9"/>
                  <a:stretch>
                    <a:fillRect l="-3470" t="-7576" r="-3155" b="-2575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FA57F4-C3EC-4FEC-9D15-63201F42E270}"/>
              </a:ext>
            </a:extLst>
          </p:cNvPr>
          <p:cNvSpPr txBox="1"/>
          <p:nvPr/>
        </p:nvSpPr>
        <p:spPr>
          <a:xfrm>
            <a:off x="1719464" y="5250312"/>
            <a:ext cx="6105308" cy="1067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Need to adequately resolve curved morphology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Want smooth variations in e.g. stress/strain fields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Later need investigations of surface roughness to be valid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0DD6DE2-B03E-47FB-A447-CF8BD8942F79}"/>
              </a:ext>
            </a:extLst>
          </p:cNvPr>
          <p:cNvGrpSpPr/>
          <p:nvPr/>
        </p:nvGrpSpPr>
        <p:grpSpPr>
          <a:xfrm>
            <a:off x="8646562" y="1227252"/>
            <a:ext cx="2858413" cy="2949970"/>
            <a:chOff x="8646562" y="1227252"/>
            <a:chExt cx="2858413" cy="294997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159D22E-D968-48BF-8F27-89307A0011E3}"/>
                </a:ext>
              </a:extLst>
            </p:cNvPr>
            <p:cNvCxnSpPr>
              <a:cxnSpLocks/>
            </p:cNvCxnSpPr>
            <p:nvPr/>
          </p:nvCxnSpPr>
          <p:spPr>
            <a:xfrm>
              <a:off x="9436964" y="1227252"/>
              <a:ext cx="0" cy="294996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784A27-70AB-4600-BA26-A3F45BBC9361}"/>
                </a:ext>
              </a:extLst>
            </p:cNvPr>
            <p:cNvCxnSpPr>
              <a:cxnSpLocks/>
            </p:cNvCxnSpPr>
            <p:nvPr/>
          </p:nvCxnSpPr>
          <p:spPr>
            <a:xfrm>
              <a:off x="10706470" y="1306242"/>
              <a:ext cx="0" cy="287098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2F0058-C540-4E42-90F5-E78BB6356164}"/>
                </a:ext>
              </a:extLst>
            </p:cNvPr>
            <p:cNvSpPr txBox="1"/>
            <p:nvPr/>
          </p:nvSpPr>
          <p:spPr>
            <a:xfrm>
              <a:off x="8646562" y="1381274"/>
              <a:ext cx="790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</a:rPr>
                <a:t>8 cores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8C10980-54E1-4598-B9A1-9F333B36E8F2}"/>
                </a:ext>
              </a:extLst>
            </p:cNvPr>
            <p:cNvSpPr txBox="1"/>
            <p:nvPr/>
          </p:nvSpPr>
          <p:spPr>
            <a:xfrm>
              <a:off x="9682126" y="1381274"/>
              <a:ext cx="790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</a:rPr>
                <a:t>16 cores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A265CB-D956-4CA7-A3DF-DB2E2EE20857}"/>
                </a:ext>
              </a:extLst>
            </p:cNvPr>
            <p:cNvSpPr txBox="1"/>
            <p:nvPr/>
          </p:nvSpPr>
          <p:spPr>
            <a:xfrm>
              <a:off x="10714573" y="1389918"/>
              <a:ext cx="790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>
                      <a:lumMod val="50000"/>
                    </a:schemeClr>
                  </a:solidFill>
                </a:rPr>
                <a:t>32 cores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557ED297-A092-441D-91F5-2C9586FCFE22}"/>
              </a:ext>
            </a:extLst>
          </p:cNvPr>
          <p:cNvSpPr/>
          <p:nvPr/>
        </p:nvSpPr>
        <p:spPr>
          <a:xfrm>
            <a:off x="10157229" y="4143486"/>
            <a:ext cx="515681" cy="377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6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E57834-AFEF-4965-8EF0-E39AD28D7AE4}"/>
              </a:ext>
            </a:extLst>
          </p:cNvPr>
          <p:cNvSpPr/>
          <p:nvPr/>
        </p:nvSpPr>
        <p:spPr>
          <a:xfrm>
            <a:off x="0" y="1"/>
            <a:ext cx="12192000" cy="764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F448007-6DBE-49AA-8CCB-7B6421BE4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51" y="-53589"/>
            <a:ext cx="790402" cy="896910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BD607BBA-8EA6-4E9A-A160-A0C081232C76}"/>
              </a:ext>
            </a:extLst>
          </p:cNvPr>
          <p:cNvSpPr txBox="1">
            <a:spLocks/>
          </p:cNvSpPr>
          <p:nvPr/>
        </p:nvSpPr>
        <p:spPr>
          <a:xfrm>
            <a:off x="930030" y="43768"/>
            <a:ext cx="10331939" cy="676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72"/>
              </a:spcBef>
              <a:buNone/>
            </a:pPr>
            <a:r>
              <a:rPr lang="en-GB" sz="4400" dirty="0">
                <a:solidFill>
                  <a:srgbClr val="FFC000"/>
                </a:solidFill>
                <a:latin typeface="+mj-lt"/>
                <a:ea typeface="DejaVu Sans"/>
                <a:cs typeface="Arial" panose="020B0604020202020204" pitchFamily="34" charset="0"/>
              </a:rPr>
              <a:t>Preliminary results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3BC3E-EEAC-4AB1-BDBE-3F216E18A9C4}"/>
              </a:ext>
            </a:extLst>
          </p:cNvPr>
          <p:cNvSpPr txBox="1">
            <a:spLocks/>
          </p:cNvSpPr>
          <p:nvPr/>
        </p:nvSpPr>
        <p:spPr>
          <a:xfrm>
            <a:off x="930030" y="843321"/>
            <a:ext cx="7886700" cy="383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300" b="1" dirty="0">
                <a:solidFill>
                  <a:srgbClr val="0B5FA5"/>
                </a:solidFill>
                <a:cs typeface="Arial" panose="020B0604020202020204" pitchFamily="34" charset="0"/>
              </a:rPr>
              <a:t>CP simulations: stress/strain fields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C662F2-5237-4463-9FDC-5CD6949959E7}"/>
              </a:ext>
            </a:extLst>
          </p:cNvPr>
          <p:cNvSpPr txBox="1"/>
          <p:nvPr/>
        </p:nvSpPr>
        <p:spPr>
          <a:xfrm>
            <a:off x="1702581" y="2139391"/>
            <a:ext cx="3473002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Von Mises equivalent plastic strain 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(range: 0.058 to 0.370)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878C84-E86A-41A6-8753-BF3E77E930BC}"/>
              </a:ext>
            </a:extLst>
          </p:cNvPr>
          <p:cNvSpPr txBox="1"/>
          <p:nvPr/>
        </p:nvSpPr>
        <p:spPr>
          <a:xfrm>
            <a:off x="1702581" y="4910513"/>
            <a:ext cx="2778389" cy="734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Von Mises equivalent stress</a:t>
            </a:r>
          </a:p>
          <a:p>
            <a:pPr>
              <a:lnSpc>
                <a:spcPct val="120000"/>
              </a:lnSpc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(range: 0.7 to 1.3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GPa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A02FD6FD-CA76-4A79-89E1-326BE3475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93" y="4027432"/>
            <a:ext cx="3039643" cy="2830567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DB8BD3F6-CFD0-4F2D-A1E4-F2CEC2CEB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53" y="1259448"/>
            <a:ext cx="3034282" cy="2830567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49F6326A-A053-4A72-B46E-85FB46F48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53" y="4027432"/>
            <a:ext cx="3034282" cy="2830567"/>
          </a:xfrm>
          <a:prstGeom prst="rect">
            <a:avLst/>
          </a:prstGeom>
        </p:spPr>
      </p:pic>
      <p:pic>
        <p:nvPicPr>
          <p:cNvPr id="25" name="Picture 24" descr="Chart, surface chart&#10;&#10;Description automatically generated">
            <a:extLst>
              <a:ext uri="{FF2B5EF4-FFF2-40B4-BE49-F238E27FC236}">
                <a16:creationId xmlns:a16="http://schemas.microsoft.com/office/drawing/2014/main" id="{9F790230-53FB-44D7-BF1E-7F70F921D4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93" y="1259448"/>
            <a:ext cx="3039643" cy="28305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30AAA4-0CBA-40AF-BCAF-0C20688966E7}"/>
                  </a:ext>
                </a:extLst>
              </p:cNvPr>
              <p:cNvSpPr txBox="1"/>
              <p:nvPr/>
            </p:nvSpPr>
            <p:spPr>
              <a:xfrm>
                <a:off x="5752522" y="1121576"/>
                <a:ext cx="23351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hard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-phase direction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730AAA4-0CBA-40AF-BCAF-0C2068896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22" y="1121576"/>
                <a:ext cx="2335126" cy="369332"/>
              </a:xfrm>
              <a:prstGeom prst="rect">
                <a:avLst/>
              </a:prstGeom>
              <a:blipFill>
                <a:blip r:embed="rId8"/>
                <a:stretch>
                  <a:fillRect l="-2350" t="-9836" r="-2089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9ACDC9-4590-4B7D-A7D6-7BC1505A3621}"/>
                  </a:ext>
                </a:extLst>
              </p:cNvPr>
              <p:cNvSpPr txBox="1"/>
              <p:nvPr/>
            </p:nvSpPr>
            <p:spPr>
              <a:xfrm>
                <a:off x="9050175" y="1121576"/>
                <a:ext cx="22629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soft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/>
                  <a:t>-phase direction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9ACDC9-4590-4B7D-A7D6-7BC1505A3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175" y="1121576"/>
                <a:ext cx="2262927" cy="369332"/>
              </a:xfrm>
              <a:prstGeom prst="rect">
                <a:avLst/>
              </a:prstGeom>
              <a:blipFill>
                <a:blip r:embed="rId9"/>
                <a:stretch>
                  <a:fillRect l="-2426" t="-9836" r="-215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8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1566</TotalTime>
  <Words>1451</Words>
  <Application>Microsoft Office PowerPoint</Application>
  <PresentationFormat>Widescreen</PresentationFormat>
  <Paragraphs>157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-apple-system</vt:lpstr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Plowman</dc:creator>
  <cp:lastModifiedBy>Adam Plowman</cp:lastModifiedBy>
  <cp:revision>52</cp:revision>
  <dcterms:created xsi:type="dcterms:W3CDTF">2021-09-07T09:54:01Z</dcterms:created>
  <dcterms:modified xsi:type="dcterms:W3CDTF">2021-09-09T13:25:25Z</dcterms:modified>
</cp:coreProperties>
</file>