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1" r:id="rId2"/>
    <p:sldId id="256" r:id="rId3"/>
    <p:sldId id="289" r:id="rId4"/>
    <p:sldId id="291" r:id="rId5"/>
    <p:sldId id="272" r:id="rId6"/>
    <p:sldId id="274" r:id="rId7"/>
    <p:sldId id="275" r:id="rId8"/>
    <p:sldId id="283" r:id="rId9"/>
    <p:sldId id="284" r:id="rId10"/>
    <p:sldId id="285" r:id="rId11"/>
    <p:sldId id="286" r:id="rId12"/>
    <p:sldId id="287" r:id="rId13"/>
    <p:sldId id="288" r:id="rId14"/>
    <p:sldId id="29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3004C01-22FE-41C0-A600-3194711651F3}">
          <p14:sldIdLst>
            <p14:sldId id="271"/>
          </p14:sldIdLst>
        </p14:section>
        <p14:section name="Introduction" id="{BA761607-021A-4D0B-A9B4-6E43913A3A16}">
          <p14:sldIdLst>
            <p14:sldId id="256"/>
            <p14:sldId id="289"/>
            <p14:sldId id="291"/>
          </p14:sldIdLst>
        </p14:section>
        <p14:section name="Methods" id="{AD6ECF95-E10A-4CEC-BBFB-A7F54B52F9FC}">
          <p14:sldIdLst>
            <p14:sldId id="272"/>
            <p14:sldId id="274"/>
            <p14:sldId id="275"/>
          </p14:sldIdLst>
        </p14:section>
        <p14:section name="Results" id="{4CDEAF14-5FD9-49CC-AAF1-3F7E8D5849E1}">
          <p14:sldIdLst>
            <p14:sldId id="283"/>
            <p14:sldId id="284"/>
            <p14:sldId id="285"/>
            <p14:sldId id="286"/>
            <p14:sldId id="287"/>
          </p14:sldIdLst>
        </p14:section>
        <p14:section name="Plan" id="{E2AB2E9B-2B55-484B-94A9-0CBF84B76212}">
          <p14:sldIdLst>
            <p14:sldId id="288"/>
          </p14:sldIdLst>
        </p14:section>
        <p14:section name="Extra" id="{8D2711C5-680C-401D-9349-FE36064F3E63}">
          <p14:sldIdLst>
            <p14:sldId id="29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9389"/>
    <a:srgbClr val="BD684B"/>
    <a:srgbClr val="9CA9B8"/>
    <a:srgbClr val="940014"/>
    <a:srgbClr val="D9D9D9"/>
    <a:srgbClr val="FFFFFF"/>
    <a:srgbClr val="0B5FA5"/>
    <a:srgbClr val="F9F9F9"/>
    <a:srgbClr val="FFC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79874" autoAdjust="0"/>
  </p:normalViewPr>
  <p:slideViewPr>
    <p:cSldViewPr snapToGrid="0">
      <p:cViewPr varScale="1">
        <p:scale>
          <a:sx n="102" d="100"/>
          <a:sy n="102" d="100"/>
        </p:scale>
        <p:origin x="78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3DB6C-88FE-4F70-8989-685595D177DB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E3538-7116-49AF-B9E6-5D61C99CD9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517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4183A-A0A1-491E-8FDA-887DB35E2B8F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5779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06D24-B809-4AB8-A278-AD23DBC8578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462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06D24-B809-4AB8-A278-AD23DBC8578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131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With static, we impose a recovery structure using reasonable empirical relations (from orientation clustering)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E3538-7116-49AF-B9E6-5D61C99CD96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82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E3538-7116-49AF-B9E6-5D61C99CD96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231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Can change to different laws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Since generalised, we can add in support for phase-field evolution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E3538-7116-49AF-B9E6-5D61C99CD96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898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interface mobilities: from diffusion-controlled assumption for growth</a:t>
            </a:r>
          </a:p>
          <a:p>
            <a:r>
              <a:rPr lang="en-GB" dirty="0"/>
              <a:t>solute mobilities/driving forces: from CALPHAD databases</a:t>
            </a:r>
          </a:p>
          <a:p>
            <a:endParaRPr lang="en-GB" dirty="0"/>
          </a:p>
          <a:p>
            <a:r>
              <a:rPr lang="en-GB" dirty="0"/>
              <a:t>interface energies: probably not so important; transformation driven by stored energy more than capillary effects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E3538-7116-49AF-B9E6-5D61C99CD96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444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dirty="0"/>
                  <a:t>Loading direction is one “variable”: lots of others to look at later (e.g. surface roughness, volume fraction, real vs synthetic microstructures)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b="0" i="0" dirty="0">
                    <a:latin typeface="Cambria Math" panose="02040503050406030204" pitchFamily="18" charset="0"/>
                  </a:rPr>
                  <a:t>𝜌</a:t>
                </a:r>
                <a:r>
                  <a:rPr lang="en-GB" dirty="0"/>
                  <a:t> perhaps inaccurate due to room temperature single crystal parameters?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06D24-B809-4AB8-A278-AD23DBC8578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317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GB" dirty="0"/>
                  <a:t> perhaps inaccurate due to room temperature single crystal parameters?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b="0" i="0" dirty="0">
                    <a:latin typeface="Cambria Math" panose="02040503050406030204" pitchFamily="18" charset="0"/>
                  </a:rPr>
                  <a:t>𝜌</a:t>
                </a:r>
                <a:r>
                  <a:rPr lang="en-GB" dirty="0"/>
                  <a:t> perhaps inaccurate due to room temperature single crystal parameters?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06D24-B809-4AB8-A278-AD23DBC8578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23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Now want to distribute seed points within each grain, representing the seeds of dislocation cells/sub-grains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06D24-B809-4AB8-A278-AD23DBC8578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496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06D24-B809-4AB8-A278-AD23DBC8578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269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DC083-3F29-40D7-B00A-FD6D272B2A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7FEAA3-D1A0-4DF9-BD15-E5934E3CE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E9D26-BD3C-4564-8AFD-36DC27830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9D5E-2D19-44C2-873E-DF62B658C419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AECB2-6499-44AD-9DAD-80DD4B9FF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3FF48-C6BE-4FBF-8A95-C7B89B287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47DA2-D4DB-4039-B59C-293A71A467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9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55434-D98B-4668-B927-C85573697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FFF824-8AD1-4014-A891-EB4347C361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11992-81CA-4F76-9890-B7FF2BBC4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9D5E-2D19-44C2-873E-DF62B658C419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FA857-B7EC-47CF-B24A-C9347FD38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3E087-88CD-4C12-A169-72CF46114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47DA2-D4DB-4039-B59C-293A71A467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772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255813-34D7-4157-B7DC-B6E5814908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9EA054-0737-417E-B061-65521D7C2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DCEE3-CC7C-4298-9F2F-0ACDF826D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9D5E-2D19-44C2-873E-DF62B658C419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8640A-FBE9-42DE-BD48-B3AF2AA26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6137D-88F2-49BB-97C1-8B25BBCD4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47DA2-D4DB-4039-B59C-293A71A467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160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91D8-2490-40A4-A105-7B5ADC2F3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4A9E2-EFE3-4B6B-8C00-A115122FD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929B7-2D1B-425A-8040-769ECCFAB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9D5E-2D19-44C2-873E-DF62B658C419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8EFB5-DBD5-4904-AE81-B7CA25CA9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D7DD6-A271-49E3-878B-A46688A80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47DA2-D4DB-4039-B59C-293A71A467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366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DBA70-41D3-46D0-8811-B1AB90DBD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69E10-FC80-49EA-A888-EA527C254E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46342-C3F3-4932-956B-CA4249A4C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9D5E-2D19-44C2-873E-DF62B658C419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96280-726B-43A5-97A7-A6226A31C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8AA6E-0348-4A38-B246-8720C9414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47DA2-D4DB-4039-B59C-293A71A467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347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E124E-A2AA-424E-A871-DBB0E160A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BAA7B-7072-44DE-89BB-18A4881BFA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12CCE1-E3B1-4E3D-8359-006EE3C8C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EABC16-F88C-4B43-9159-B0FF65DF5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9D5E-2D19-44C2-873E-DF62B658C419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AFB2FB-A0FB-425A-B7BD-93916E4CE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6FBCA6-BE43-4C86-B8AD-5899836B4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47DA2-D4DB-4039-B59C-293A71A467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169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D423A-FB1B-4687-AAF0-F023E516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A4B87E-4F30-4B29-8C43-23262751C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C237B-9A07-46D8-BE1E-7EEC07ABF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F25A79-9CE3-4C45-BDA8-F5C79473F9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CACEF7-4A6C-4FC0-B90C-3321537E65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25CC4C-8A6A-4F8A-AEF6-E8853D794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9D5E-2D19-44C2-873E-DF62B658C419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1C55F4-48A2-485F-9DEB-997B61233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658A18-961C-49B6-B511-51A0214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47DA2-D4DB-4039-B59C-293A71A467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17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891B1-0069-444C-A055-4178C9DC9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8EBCBD-53BC-4552-B95C-76BB33C3A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9D5E-2D19-44C2-873E-DF62B658C419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C1534E-70E2-4598-A40D-EAC6B9E79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7EA513-180F-4F16-9C57-54397E97D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47DA2-D4DB-4039-B59C-293A71A467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103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4B38DC-1BED-4CE4-9F12-A827CC3E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9D5E-2D19-44C2-873E-DF62B658C419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B832C-D436-4F4A-899F-194AAC0C5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2AE2FD-A48D-486B-A682-FBA3A2824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47DA2-D4DB-4039-B59C-293A71A467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154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7478-67D6-4C95-B250-6FAE77267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36871-3371-441B-ABF6-3865C1733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C89B6-36AC-4225-B6DE-58CD30682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772E69-6FCE-4F81-8BE2-AD456CD1C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9D5E-2D19-44C2-873E-DF62B658C419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4FA89-ADAB-4AC0-B76C-20D8270DC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B2794-8B86-431E-BB08-78805876A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47DA2-D4DB-4039-B59C-293A71A467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848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EDCF7-C617-426B-93D9-7BE47B2F0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12EFE-9C2A-4C61-91E9-D694021D2E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7C3322-BB92-465F-8349-09EB9832E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3A0A73-AA90-4E08-89E8-D35321E99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9D5E-2D19-44C2-873E-DF62B658C419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63A8D9-158D-4C84-8C78-24D61CA86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ADE377-0A2F-4C04-8BF6-12BFB2C7F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47DA2-D4DB-4039-B59C-293A71A467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748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A11E41-6848-4441-92A8-0934C42EE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E5B5E8-195E-44A2-96D4-0C700919C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90621-8BC7-4728-92DA-80477E40CA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59D5E-2D19-44C2-873E-DF62B658C419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A0F21-62F3-470E-9266-7082D9FBF4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D0EC3-6AB5-4B80-B1CE-5F85CAC666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47DA2-D4DB-4039-B59C-293A71A467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45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9.png"/><Relationship Id="rId5" Type="http://schemas.openxmlformats.org/officeDocument/2006/relationships/image" Target="../media/image3.emf"/><Relationship Id="rId10" Type="http://schemas.openxmlformats.org/officeDocument/2006/relationships/image" Target="../media/image8.png"/><Relationship Id="rId4" Type="http://schemas.openxmlformats.org/officeDocument/2006/relationships/image" Target="../media/image2.emf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5.png"/><Relationship Id="rId18" Type="http://schemas.openxmlformats.org/officeDocument/2006/relationships/image" Target="../media/image320.png"/><Relationship Id="rId3" Type="http://schemas.openxmlformats.org/officeDocument/2006/relationships/image" Target="../media/image33.png"/><Relationship Id="rId21" Type="http://schemas.openxmlformats.org/officeDocument/2006/relationships/image" Target="../media/image47.png"/><Relationship Id="rId7" Type="http://schemas.openxmlformats.org/officeDocument/2006/relationships/image" Target="../media/image44.png"/><Relationship Id="rId12" Type="http://schemas.openxmlformats.org/officeDocument/2006/relationships/image" Target="../media/image35.svg"/><Relationship Id="rId17" Type="http://schemas.openxmlformats.org/officeDocument/2006/relationships/image" Target="../media/image31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7.svg"/><Relationship Id="rId20" Type="http://schemas.openxmlformats.org/officeDocument/2006/relationships/hyperlink" Target="https://doi.org/10.1016/B978-008044164-1/50017-7" TargetMode="Externa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4.png"/><Relationship Id="rId15" Type="http://schemas.openxmlformats.org/officeDocument/2006/relationships/image" Target="../media/image47.png"/><Relationship Id="rId5" Type="http://schemas.openxmlformats.org/officeDocument/2006/relationships/image" Target="../media/image280.png"/><Relationship Id="rId10" Type="http://schemas.openxmlformats.org/officeDocument/2006/relationships/image" Target="../media/image40.svg"/><Relationship Id="rId19" Type="http://schemas.openxmlformats.org/officeDocument/2006/relationships/image" Target="../media/image330.png"/><Relationship Id="rId9" Type="http://schemas.openxmlformats.org/officeDocument/2006/relationships/image" Target="../media/image44.png"/><Relationship Id="rId14" Type="http://schemas.openxmlformats.org/officeDocument/2006/relationships/image" Target="../media/image42.svg"/><Relationship Id="rId22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44.png"/><Relationship Id="rId12" Type="http://schemas.openxmlformats.org/officeDocument/2006/relationships/image" Target="../media/image5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51.png"/><Relationship Id="rId5" Type="http://schemas.openxmlformats.org/officeDocument/2006/relationships/image" Target="../media/image280.png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image" Target="../media/image32.png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gif"/><Relationship Id="rId3" Type="http://schemas.openxmlformats.org/officeDocument/2006/relationships/image" Target="../media/image32.png"/><Relationship Id="rId7" Type="http://schemas.openxmlformats.org/officeDocument/2006/relationships/image" Target="../media/image48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image" Target="../media/image33.png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image" Target="../media/image57.png"/><Relationship Id="rId14" Type="http://schemas.openxmlformats.org/officeDocument/2006/relationships/image" Target="../media/image5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31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20.png"/><Relationship Id="rId5" Type="http://schemas.openxmlformats.org/officeDocument/2006/relationships/image" Target="../media/image61.png"/><Relationship Id="rId10" Type="http://schemas.openxmlformats.org/officeDocument/2006/relationships/image" Target="../media/image19.svg"/><Relationship Id="rId4" Type="http://schemas.openxmlformats.org/officeDocument/2006/relationships/image" Target="../media/image32.png"/><Relationship Id="rId9" Type="http://schemas.openxmlformats.org/officeDocument/2006/relationships/image" Target="../media/image18.png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svg"/><Relationship Id="rId7" Type="http://schemas.openxmlformats.org/officeDocument/2006/relationships/image" Target="../media/image64.PNG"/><Relationship Id="rId12" Type="http://schemas.openxmlformats.org/officeDocument/2006/relationships/image" Target="../media/image28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32.png"/><Relationship Id="rId5" Type="http://schemas.openxmlformats.org/officeDocument/2006/relationships/image" Target="../media/image37.svg"/><Relationship Id="rId10" Type="http://schemas.openxmlformats.org/officeDocument/2006/relationships/image" Target="../media/image65.png"/><Relationship Id="rId4" Type="http://schemas.openxmlformats.org/officeDocument/2006/relationships/image" Target="../media/image36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.png"/><Relationship Id="rId11" Type="http://schemas.openxmlformats.org/officeDocument/2006/relationships/image" Target="../media/image221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0.png"/><Relationship Id="rId9" Type="http://schemas.openxmlformats.org/officeDocument/2006/relationships/hyperlink" Target="https://damask.mpie.de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ithub.com/micmog/CIPHER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100.png"/><Relationship Id="rId12" Type="http://schemas.openxmlformats.org/officeDocument/2006/relationships/image" Target="../media/image3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80.png"/><Relationship Id="rId10" Type="http://schemas.openxmlformats.org/officeDocument/2006/relationships/image" Target="../media/image35.sv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220.png"/><Relationship Id="rId18" Type="http://schemas.openxmlformats.org/officeDocument/2006/relationships/hyperlink" Target="https://doi.org/10.1016/B978-008044164-1/50006-2" TargetMode="External"/><Relationship Id="rId3" Type="http://schemas.openxmlformats.org/officeDocument/2006/relationships/image" Target="../media/image31.png"/><Relationship Id="rId7" Type="http://schemas.openxmlformats.org/officeDocument/2006/relationships/image" Target="../media/image100.png"/><Relationship Id="rId12" Type="http://schemas.openxmlformats.org/officeDocument/2006/relationships/image" Target="../media/image210.png"/><Relationship Id="rId17" Type="http://schemas.openxmlformats.org/officeDocument/2006/relationships/image" Target="../media/image42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200.png"/><Relationship Id="rId5" Type="http://schemas.openxmlformats.org/officeDocument/2006/relationships/image" Target="../media/image80.png"/><Relationship Id="rId15" Type="http://schemas.openxmlformats.org/officeDocument/2006/relationships/image" Target="../media/image40.svg"/><Relationship Id="rId10" Type="http://schemas.openxmlformats.org/officeDocument/2006/relationships/image" Target="../media/image190.png"/><Relationship Id="rId4" Type="http://schemas.openxmlformats.org/officeDocument/2006/relationships/image" Target="../media/image32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74" y="282160"/>
            <a:ext cx="5298644" cy="75176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308123" y="387717"/>
            <a:ext cx="2529003" cy="540653"/>
          </a:xfrm>
          <a:prstGeom prst="rect">
            <a:avLst/>
          </a:prstGeom>
        </p:spPr>
        <p:txBody>
          <a:bodyPr wrap="square" lIns="108819" tIns="54408" rIns="108819" bIns="54408">
            <a:spAutoFit/>
          </a:bodyPr>
          <a:lstStyle/>
          <a:p>
            <a:pPr algn="ctr"/>
            <a:r>
              <a:rPr lang="en-US" sz="27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lightform.org.uk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D649F-992B-054F-AD9A-22A192F606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26" b="14025"/>
          <a:stretch/>
        </p:blipFill>
        <p:spPr>
          <a:xfrm>
            <a:off x="1160883" y="5533653"/>
            <a:ext cx="1264296" cy="4308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C186A6-B52F-EB4E-9302-8CCFEA243F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046" b="26472"/>
          <a:stretch/>
        </p:blipFill>
        <p:spPr>
          <a:xfrm>
            <a:off x="3553803" y="5549869"/>
            <a:ext cx="1761444" cy="3984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647A2F-A830-F046-B1BE-1E74AE134F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12" b="67578"/>
          <a:stretch/>
        </p:blipFill>
        <p:spPr>
          <a:xfrm>
            <a:off x="6443871" y="5544630"/>
            <a:ext cx="1422884" cy="4089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5D2B69-39CE-A746-933D-E56D66942D6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379" y="5596697"/>
            <a:ext cx="1221130" cy="304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4639DD9-CBCC-42E8-8B3A-85E76F6FF2EC}"/>
              </a:ext>
            </a:extLst>
          </p:cNvPr>
          <p:cNvSpPr/>
          <p:nvPr/>
        </p:nvSpPr>
        <p:spPr>
          <a:xfrm>
            <a:off x="2837832" y="3563188"/>
            <a:ext cx="6516336" cy="11757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0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Adam Plowman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João Quinta da Fonseca, Pratheek Shanthraj</a:t>
            </a:r>
          </a:p>
          <a:p>
            <a:pPr algn="ctr">
              <a:lnSpc>
                <a:spcPct val="120000"/>
              </a:lnSpc>
            </a:pP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GB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TiFUN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Progress Meeting, 07/12/2021</a:t>
            </a: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id="{D75D4C35-A696-4394-B1BE-98897112FC3D}"/>
              </a:ext>
            </a:extLst>
          </p:cNvPr>
          <p:cNvSpPr txBox="1">
            <a:spLocks/>
          </p:cNvSpPr>
          <p:nvPr/>
        </p:nvSpPr>
        <p:spPr>
          <a:xfrm>
            <a:off x="988002" y="2029451"/>
            <a:ext cx="10081404" cy="16083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1072"/>
              </a:spcBef>
            </a:pPr>
            <a:r>
              <a:rPr lang="en-GB" sz="3599" b="1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Developing a modelling pipeline for hot-rolling of dual-phase titanium</a:t>
            </a:r>
          </a:p>
        </p:txBody>
      </p:sp>
      <p:pic>
        <p:nvPicPr>
          <p:cNvPr id="14" name="Picture 13" descr="http://www.logostage.com/logos/Rolls-Royce.png">
            <a:extLst>
              <a:ext uri="{FF2B5EF4-FFF2-40B4-BE49-F238E27FC236}">
                <a16:creationId xmlns:a16="http://schemas.microsoft.com/office/drawing/2014/main" id="{793B7100-415C-4AC7-8B77-EB4A2C986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30" y="6348816"/>
            <a:ext cx="1489060" cy="349328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856366-647A-410B-909F-F6F87918D0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659" y="6275211"/>
            <a:ext cx="1340540" cy="4965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3655F1-B991-4C0E-A7B9-AA11021E78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68" y="6279110"/>
            <a:ext cx="858788" cy="4887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EEC7E21-DE66-420F-AF65-7F716E6A9D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16962" y="6296565"/>
            <a:ext cx="1473204" cy="4538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7F4F49-01EC-4A30-809E-A086B692AA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94734" y="6204318"/>
            <a:ext cx="1425542" cy="525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75F648-D98A-47FF-82FF-C9B5CEFA31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75125" y="6290784"/>
            <a:ext cx="1337268" cy="46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12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61FFBD1F-8A68-48CF-A6DC-F3839EC90726}"/>
              </a:ext>
            </a:extLst>
          </p:cNvPr>
          <p:cNvSpPr/>
          <p:nvPr/>
        </p:nvSpPr>
        <p:spPr>
          <a:xfrm>
            <a:off x="0" y="1"/>
            <a:ext cx="12192000" cy="764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Subtitle 4">
            <a:extLst>
              <a:ext uri="{FF2B5EF4-FFF2-40B4-BE49-F238E27FC236}">
                <a16:creationId xmlns:a16="http://schemas.microsoft.com/office/drawing/2014/main" id="{849C71E1-2E32-4FFF-AB9D-014368B261B3}"/>
              </a:ext>
            </a:extLst>
          </p:cNvPr>
          <p:cNvSpPr txBox="1">
            <a:spLocks/>
          </p:cNvSpPr>
          <p:nvPr/>
        </p:nvSpPr>
        <p:spPr>
          <a:xfrm>
            <a:off x="930030" y="43768"/>
            <a:ext cx="10331939" cy="676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72"/>
              </a:spcBef>
              <a:buNone/>
            </a:pPr>
            <a:r>
              <a:rPr lang="en-GB" sz="4400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Results: phase-field pre-processing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5872F3C7-BDD0-4F9D-99BD-E6969545249D}"/>
              </a:ext>
            </a:extLst>
          </p:cNvPr>
          <p:cNvSpPr txBox="1">
            <a:spLocks/>
          </p:cNvSpPr>
          <p:nvPr/>
        </p:nvSpPr>
        <p:spPr>
          <a:xfrm>
            <a:off x="930030" y="843321"/>
            <a:ext cx="7886700" cy="383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300" b="1" dirty="0">
                <a:solidFill>
                  <a:srgbClr val="0B5FA5"/>
                </a:solidFill>
                <a:cs typeface="Arial" panose="020B0604020202020204" pitchFamily="34" charset="0"/>
              </a:rPr>
              <a:t>Tessellation of sub-grains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2B0DCB-9CBD-4801-AA8C-280711BAF9C0}"/>
              </a:ext>
            </a:extLst>
          </p:cNvPr>
          <p:cNvGrpSpPr/>
          <p:nvPr/>
        </p:nvGrpSpPr>
        <p:grpSpPr>
          <a:xfrm>
            <a:off x="64265" y="3974889"/>
            <a:ext cx="2691509" cy="2397185"/>
            <a:chOff x="2831547" y="3035168"/>
            <a:chExt cx="3877926" cy="345386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B7214F3-1A62-4E2D-B653-0BA4E8BC1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1547" y="3035168"/>
              <a:ext cx="3119452" cy="34538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39BF38C-5884-4C8F-A8C7-8546C850454F}"/>
                    </a:ext>
                  </a:extLst>
                </p:cNvPr>
                <p:cNvSpPr txBox="1"/>
                <p:nvPr/>
              </p:nvSpPr>
              <p:spPr>
                <a:xfrm>
                  <a:off x="3499117" y="3387258"/>
                  <a:ext cx="17227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a14:m>
                  <a:r>
                    <a:rPr lang="en-GB" dirty="0"/>
                    <a:t>-hard direction</a:t>
                  </a: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39BF38C-5884-4C8F-A8C7-8546C85045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9117" y="3387258"/>
                  <a:ext cx="1722779" cy="369332"/>
                </a:xfrm>
                <a:prstGeom prst="rect">
                  <a:avLst/>
                </a:prstGeom>
                <a:blipFill>
                  <a:blip r:embed="rId7"/>
                  <a:stretch>
                    <a:fillRect t="-11905" r="-48469" b="-8095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B747CFC-CB52-4BA9-979E-1C8ACE93A141}"/>
                </a:ext>
              </a:extLst>
            </p:cNvPr>
            <p:cNvGrpSpPr/>
            <p:nvPr/>
          </p:nvGrpSpPr>
          <p:grpSpPr>
            <a:xfrm>
              <a:off x="4927462" y="4379587"/>
              <a:ext cx="1782011" cy="1574498"/>
              <a:chOff x="4927462" y="4379587"/>
              <a:chExt cx="1782011" cy="1574498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1800FBCB-51C1-4D2C-AF14-F3E1C2F3CEE7}"/>
                  </a:ext>
                </a:extLst>
              </p:cNvPr>
              <p:cNvGrpSpPr/>
              <p:nvPr/>
            </p:nvGrpSpPr>
            <p:grpSpPr>
              <a:xfrm>
                <a:off x="4927462" y="4379587"/>
                <a:ext cx="1132702" cy="1574498"/>
                <a:chOff x="6626290" y="1315453"/>
                <a:chExt cx="1384300" cy="1910897"/>
              </a:xfrm>
            </p:grpSpPr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6EAE3F12-CEA3-41CD-88C2-73188C16C1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27563" y="1531903"/>
                  <a:ext cx="192171" cy="1694447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5A9667F4-6FC3-4B23-89C2-FAE4375731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750240" y="1315453"/>
                  <a:ext cx="260350" cy="1453697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AB7FD395-1CC1-4E54-85EF-D3D07EDF95F9}"/>
                    </a:ext>
                  </a:extLst>
                </p:cNvPr>
                <p:cNvCxnSpPr/>
                <p:nvPr/>
              </p:nvCxnSpPr>
              <p:spPr>
                <a:xfrm flipV="1">
                  <a:off x="6818461" y="1315453"/>
                  <a:ext cx="1192129" cy="21645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CA884441-347B-436C-98E2-F32F55889018}"/>
                    </a:ext>
                  </a:extLst>
                </p:cNvPr>
                <p:cNvCxnSpPr/>
                <p:nvPr/>
              </p:nvCxnSpPr>
              <p:spPr>
                <a:xfrm flipV="1">
                  <a:off x="6626290" y="2769150"/>
                  <a:ext cx="1123950" cy="45720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Arrow: Right 51">
                <a:extLst>
                  <a:ext uri="{FF2B5EF4-FFF2-40B4-BE49-F238E27FC236}">
                    <a16:creationId xmlns:a16="http://schemas.microsoft.com/office/drawing/2014/main" id="{14080C7D-EDB3-4286-859F-F5CA398CFBBD}"/>
                  </a:ext>
                </a:extLst>
              </p:cNvPr>
              <p:cNvSpPr/>
              <p:nvPr/>
            </p:nvSpPr>
            <p:spPr>
              <a:xfrm>
                <a:off x="5634251" y="5236100"/>
                <a:ext cx="1075222" cy="216450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9247B45-B07F-46AC-8B43-189784E2CBB7}"/>
                  </a:ext>
                </a:extLst>
              </p:cNvPr>
              <p:cNvSpPr txBox="1"/>
              <p:nvPr/>
            </p:nvSpPr>
            <p:spPr>
              <a:xfrm>
                <a:off x="3079143" y="3636234"/>
                <a:ext cx="21851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Dislocation density,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9247B45-B07F-46AC-8B43-189784E2C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9143" y="3636234"/>
                <a:ext cx="2185150" cy="369332"/>
              </a:xfrm>
              <a:prstGeom prst="rect">
                <a:avLst/>
              </a:prstGeom>
              <a:blipFill>
                <a:blip r:embed="rId8"/>
                <a:stretch>
                  <a:fillRect l="-2228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B1954428-87DA-4F98-AFD2-677374CBFA2B}"/>
              </a:ext>
            </a:extLst>
          </p:cNvPr>
          <p:cNvGrpSpPr/>
          <p:nvPr/>
        </p:nvGrpSpPr>
        <p:grpSpPr>
          <a:xfrm>
            <a:off x="2870522" y="4210666"/>
            <a:ext cx="5081286" cy="2130593"/>
            <a:chOff x="2870522" y="4411626"/>
            <a:chExt cx="5081286" cy="2130593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C992C698-E747-4348-BF70-46E540EE4078}"/>
                </a:ext>
              </a:extLst>
            </p:cNvPr>
            <p:cNvSpPr/>
            <p:nvPr/>
          </p:nvSpPr>
          <p:spPr>
            <a:xfrm>
              <a:off x="2870522" y="4411626"/>
              <a:ext cx="5081286" cy="2130593"/>
            </a:xfrm>
            <a:prstGeom prst="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11456B9-4F5B-49BF-9DBE-6F06DBD76329}"/>
                </a:ext>
              </a:extLst>
            </p:cNvPr>
            <p:cNvGrpSpPr/>
            <p:nvPr/>
          </p:nvGrpSpPr>
          <p:grpSpPr>
            <a:xfrm>
              <a:off x="3075257" y="4536281"/>
              <a:ext cx="2521287" cy="1995581"/>
              <a:chOff x="8759632" y="1106137"/>
              <a:chExt cx="3279345" cy="2595579"/>
            </a:xfrm>
          </p:grpSpPr>
          <p:pic>
            <p:nvPicPr>
              <p:cNvPr id="55" name="Graphic 54">
                <a:extLst>
                  <a:ext uri="{FF2B5EF4-FFF2-40B4-BE49-F238E27FC236}">
                    <a16:creationId xmlns:a16="http://schemas.microsoft.com/office/drawing/2014/main" id="{F06C3A66-D286-4BBA-A477-093CD2CF8F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8759632" y="1106137"/>
                <a:ext cx="3056367" cy="2595579"/>
              </a:xfrm>
              <a:prstGeom prst="rect">
                <a:avLst/>
              </a:prstGeom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5C08362-96B7-4191-89DC-4BC6BFE94106}"/>
                  </a:ext>
                </a:extLst>
              </p:cNvPr>
              <p:cNvSpPr txBox="1"/>
              <p:nvPr/>
            </p:nvSpPr>
            <p:spPr>
              <a:xfrm>
                <a:off x="11474308" y="3161454"/>
                <a:ext cx="5485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3e16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788614C-E502-4CB7-B886-C847E1181542}"/>
                  </a:ext>
                </a:extLst>
              </p:cNvPr>
              <p:cNvSpPr txBox="1"/>
              <p:nvPr/>
            </p:nvSpPr>
            <p:spPr>
              <a:xfrm>
                <a:off x="11490429" y="1175465"/>
                <a:ext cx="5485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8e16</a:t>
                </a:r>
              </a:p>
            </p:txBody>
          </p:sp>
        </p:grpSp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336189BF-D26D-4B99-A35E-067F137A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867358" y="4608584"/>
              <a:ext cx="1799068" cy="180584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E75E8F-CD62-4CD1-8F6A-210246067639}"/>
              </a:ext>
            </a:extLst>
          </p:cNvPr>
          <p:cNvGrpSpPr/>
          <p:nvPr/>
        </p:nvGrpSpPr>
        <p:grpSpPr>
          <a:xfrm>
            <a:off x="2870522" y="1326898"/>
            <a:ext cx="5081286" cy="2130593"/>
            <a:chOff x="2870522" y="1527858"/>
            <a:chExt cx="5081286" cy="213059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C37CB14-7F66-4634-A219-8A6FB3861121}"/>
                </a:ext>
              </a:extLst>
            </p:cNvPr>
            <p:cNvSpPr/>
            <p:nvPr/>
          </p:nvSpPr>
          <p:spPr>
            <a:xfrm>
              <a:off x="2870522" y="1527858"/>
              <a:ext cx="5081286" cy="2130593"/>
            </a:xfrm>
            <a:prstGeom prst="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3FA6D72-6423-40DA-A874-D307533EF414}"/>
                </a:ext>
              </a:extLst>
            </p:cNvPr>
            <p:cNvGrpSpPr/>
            <p:nvPr/>
          </p:nvGrpSpPr>
          <p:grpSpPr>
            <a:xfrm>
              <a:off x="3008003" y="1637300"/>
              <a:ext cx="2536266" cy="1946620"/>
              <a:chOff x="8793940" y="3666241"/>
              <a:chExt cx="3298828" cy="2531897"/>
            </a:xfrm>
          </p:grpSpPr>
          <p:pic>
            <p:nvPicPr>
              <p:cNvPr id="59" name="Graphic 58">
                <a:extLst>
                  <a:ext uri="{FF2B5EF4-FFF2-40B4-BE49-F238E27FC236}">
                    <a16:creationId xmlns:a16="http://schemas.microsoft.com/office/drawing/2014/main" id="{357D08DB-A126-481A-9301-2AC66B7E5D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8793940" y="3701716"/>
                <a:ext cx="3027203" cy="2496422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B90665C8-BFA8-4E77-9D59-D711B3383276}"/>
                  </a:ext>
                </a:extLst>
              </p:cNvPr>
              <p:cNvSpPr txBox="1"/>
              <p:nvPr/>
            </p:nvSpPr>
            <p:spPr>
              <a:xfrm>
                <a:off x="11468560" y="5721558"/>
                <a:ext cx="5485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3e16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7814304-C62A-4A46-96DE-5F0CB34195AC}"/>
                  </a:ext>
                </a:extLst>
              </p:cNvPr>
              <p:cNvSpPr txBox="1"/>
              <p:nvPr/>
            </p:nvSpPr>
            <p:spPr>
              <a:xfrm>
                <a:off x="11452849" y="3666241"/>
                <a:ext cx="63991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11e16</a:t>
                </a:r>
              </a:p>
            </p:txBody>
          </p:sp>
        </p:grpSp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C052CE88-3D52-4ED5-8739-8C43DFEB4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862276" y="1696737"/>
              <a:ext cx="1809232" cy="1816008"/>
            </a:xfrm>
            <a:prstGeom prst="rect">
              <a:avLst/>
            </a:prstGeom>
          </p:spPr>
        </p:pic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D33DDD6A-032E-4D79-8D89-4D78F1FC92B7}"/>
              </a:ext>
            </a:extLst>
          </p:cNvPr>
          <p:cNvSpPr txBox="1"/>
          <p:nvPr/>
        </p:nvSpPr>
        <p:spPr>
          <a:xfrm>
            <a:off x="5883000" y="3662591"/>
            <a:ext cx="168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Clustered grains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E53FA3B7-B7AE-4A79-85E7-BE1B549CE984}"/>
                  </a:ext>
                </a:extLst>
              </p:cNvPr>
              <p:cNvSpPr txBox="1"/>
              <p:nvPr/>
            </p:nvSpPr>
            <p:spPr>
              <a:xfrm>
                <a:off x="8188387" y="1097146"/>
                <a:ext cx="3900917" cy="5355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Estimate [1] cell diameter:</a:t>
                </a:r>
              </a:p>
              <a:p>
                <a:pPr algn="ctr"/>
                <a:endParaRPr lang="en-GB" dirty="0"/>
              </a:p>
              <a:p>
                <a:pPr algn="ctr"/>
                <a:endParaRPr lang="en-GB" dirty="0"/>
              </a:p>
              <a:p>
                <a:pPr algn="ctr"/>
                <a:endParaRPr lang="en-GB" b="0" i="1" dirty="0">
                  <a:latin typeface="Cambria Math" panose="02040503050406030204" pitchFamily="18" charset="0"/>
                </a:endParaRPr>
              </a:p>
              <a:p>
                <a:pPr algn="ctr"/>
                <a:endParaRPr lang="en-GB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GB" b="0" dirty="0">
                    <a:latin typeface="Cambria Math" panose="02040503050406030204" pitchFamily="18" charset="0"/>
                  </a:rPr>
                  <a:t>:</a:t>
                </a:r>
                <a:r>
                  <a:rPr lang="en-GB" b="0" i="1" dirty="0">
                    <a:latin typeface="Cambria Math" panose="02040503050406030204" pitchFamily="18" charset="0"/>
                  </a:rPr>
                  <a:t> </a:t>
                </a:r>
                <a:r>
                  <a:rPr lang="en-GB" b="0" dirty="0"/>
                  <a:t>cell diameter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GB" dirty="0"/>
                  <a:t>: dislocation density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GB" dirty="0"/>
                  <a:t>: constant ~1000</a:t>
                </a:r>
              </a:p>
              <a:p>
                <a:pPr algn="ctr"/>
                <a:endParaRPr lang="en-GB" dirty="0"/>
              </a:p>
              <a:p>
                <a:pPr algn="ctr"/>
                <a:r>
                  <a:rPr lang="en-GB" dirty="0"/>
                  <a:t>Choose a pixel length: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r>
                  <a:rPr lang="en-GB" dirty="0"/>
                  <a:t> </a:t>
                </a:r>
                <a:r>
                  <a:rPr lang="el-GR" dirty="0"/>
                  <a:t>μ</a:t>
                </a:r>
                <a:r>
                  <a:rPr lang="en-GB" dirty="0"/>
                  <a:t>m</a:t>
                </a:r>
              </a:p>
              <a:p>
                <a:pPr algn="ctr"/>
                <a:endParaRPr lang="en-GB" dirty="0"/>
              </a:p>
              <a:p>
                <a:pPr algn="ctr"/>
                <a:r>
                  <a:rPr lang="en-GB" dirty="0"/>
                  <a:t>Calculate cell density (number per area),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GB" dirty="0"/>
                  <a:t>:</a:t>
                </a:r>
              </a:p>
              <a:p>
                <a:pPr algn="ctr"/>
                <a:endParaRPr lang="en-GB" dirty="0"/>
              </a:p>
              <a:p>
                <a:pPr algn="ctr"/>
                <a:endParaRPr lang="en-GB" dirty="0"/>
              </a:p>
              <a:p>
                <a:pPr algn="ctr"/>
                <a:endParaRPr lang="en-GB" dirty="0"/>
              </a:p>
              <a:p>
                <a:pPr algn="ctr"/>
                <a:endParaRPr lang="en-GB" dirty="0"/>
              </a:p>
              <a:p>
                <a:pPr algn="ctr"/>
                <a:r>
                  <a:rPr lang="en-GB" dirty="0"/>
                  <a:t>Cell density,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GB" dirty="0"/>
                  <a:t>, is then a probability field from which we sample seed points</a:t>
                </a: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E53FA3B7-B7AE-4A79-85E7-BE1B549CE9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8387" y="1097146"/>
                <a:ext cx="3900917" cy="5355312"/>
              </a:xfrm>
              <a:prstGeom prst="rect">
                <a:avLst/>
              </a:prstGeom>
              <a:blipFill>
                <a:blip r:embed="rId17"/>
                <a:stretch>
                  <a:fillRect l="-1250" t="-683" r="-2500" b="-9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6A3E466D-1E22-4BD1-B06D-4F3CC5CD6B9D}"/>
                  </a:ext>
                </a:extLst>
              </p:cNvPr>
              <p:cNvSpPr txBox="1"/>
              <p:nvPr/>
            </p:nvSpPr>
            <p:spPr>
              <a:xfrm>
                <a:off x="8585754" y="1810579"/>
                <a:ext cx="2841485" cy="379656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6A3E466D-1E22-4BD1-B06D-4F3CC5CD6B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5754" y="1810579"/>
                <a:ext cx="2841485" cy="379656"/>
              </a:xfrm>
              <a:prstGeom prst="rect">
                <a:avLst/>
              </a:prstGeom>
              <a:blipFill>
                <a:blip r:embed="rId18"/>
                <a:stretch>
                  <a:fillRect b="-12500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7F1C168-10EB-4298-A270-0121BBE05557}"/>
                  </a:ext>
                </a:extLst>
              </p:cNvPr>
              <p:cNvSpPr txBox="1"/>
              <p:nvPr/>
            </p:nvSpPr>
            <p:spPr>
              <a:xfrm>
                <a:off x="9231647" y="4909037"/>
                <a:ext cx="1549698" cy="659411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7F1C168-10EB-4298-A270-0121BBE05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1647" y="4909037"/>
                <a:ext cx="1549698" cy="65941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TextBox 84">
            <a:extLst>
              <a:ext uri="{FF2B5EF4-FFF2-40B4-BE49-F238E27FC236}">
                <a16:creationId xmlns:a16="http://schemas.microsoft.com/office/drawing/2014/main" id="{F39EFAE4-C891-4B2E-BFD9-5D5C84B34E4C}"/>
              </a:ext>
            </a:extLst>
          </p:cNvPr>
          <p:cNvSpPr txBox="1"/>
          <p:nvPr/>
        </p:nvSpPr>
        <p:spPr>
          <a:xfrm>
            <a:off x="64265" y="6488258"/>
            <a:ext cx="120689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</a:rPr>
              <a:t>[1] Humphreys, F. J., and M.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/>
              </a:rPr>
              <a:t>Hatherly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</a:rPr>
              <a:t>. Chapter 13 – ‘Hot Deformation and Dynamic Restoration’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https://doi.org/10.1016/B978-008044164-1/50017-7</a:t>
            </a:r>
            <a:endParaRPr lang="en-US" sz="1400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B1D1D41-326C-42BD-B90E-AFF3AB0902BA}"/>
                  </a:ext>
                </a:extLst>
              </p:cNvPr>
              <p:cNvSpPr txBox="1"/>
              <p:nvPr/>
            </p:nvSpPr>
            <p:spPr>
              <a:xfrm>
                <a:off x="769957" y="3791980"/>
                <a:ext cx="11239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sz="1400" i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1400" i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1400" dirty="0">
                    <a:solidFill>
                      <a:schemeClr val="bg1">
                        <a:lumMod val="50000"/>
                      </a:schemeClr>
                    </a:solidFill>
                  </a:rPr>
                  <a:t> plane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B1D1D41-326C-42BD-B90E-AFF3AB090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957" y="3791980"/>
                <a:ext cx="1123951" cy="307777"/>
              </a:xfrm>
              <a:prstGeom prst="rect">
                <a:avLst/>
              </a:prstGeom>
              <a:blipFill>
                <a:blip r:embed="rId21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F4EC6420-9D83-4E10-AA0C-124B4D991FD7}"/>
              </a:ext>
            </a:extLst>
          </p:cNvPr>
          <p:cNvGrpSpPr/>
          <p:nvPr/>
        </p:nvGrpSpPr>
        <p:grpSpPr>
          <a:xfrm>
            <a:off x="0" y="1009440"/>
            <a:ext cx="2616292" cy="2397185"/>
            <a:chOff x="2968821" y="510501"/>
            <a:chExt cx="3769554" cy="3453864"/>
          </a:xfrm>
        </p:grpSpPr>
        <p:pic>
          <p:nvPicPr>
            <p:cNvPr id="68" name="Picture 67" descr="A picture containing text, envelope&#10;&#10;Description automatically generated">
              <a:extLst>
                <a:ext uri="{FF2B5EF4-FFF2-40B4-BE49-F238E27FC236}">
                  <a16:creationId xmlns:a16="http://schemas.microsoft.com/office/drawing/2014/main" id="{8DCEE871-E566-49F6-B1E1-1E56B3582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8821" y="510501"/>
              <a:ext cx="3197830" cy="34538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2B1D959B-41B6-46AC-9395-99020109204F}"/>
                    </a:ext>
                  </a:extLst>
                </p:cNvPr>
                <p:cNvSpPr txBox="1"/>
                <p:nvPr/>
              </p:nvSpPr>
              <p:spPr>
                <a:xfrm>
                  <a:off x="3703638" y="3594747"/>
                  <a:ext cx="165058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a14:m>
                  <a:r>
                    <a:rPr lang="en-GB" dirty="0"/>
                    <a:t>-soft direction</a:t>
                  </a: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F2C40E18-B643-4740-BE01-690976FC46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3638" y="3594747"/>
                  <a:ext cx="1650581" cy="369332"/>
                </a:xfrm>
                <a:prstGeom prst="rect">
                  <a:avLst/>
                </a:prstGeom>
                <a:blipFill>
                  <a:blip r:embed="rId5"/>
                  <a:stretch>
                    <a:fillRect t="-14286" r="-48404" b="-8095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9D41A6A-6C52-4ED5-8C9C-05D39E089B36}"/>
                </a:ext>
              </a:extLst>
            </p:cNvPr>
            <p:cNvGrpSpPr/>
            <p:nvPr/>
          </p:nvGrpSpPr>
          <p:grpSpPr>
            <a:xfrm>
              <a:off x="4945222" y="1927459"/>
              <a:ext cx="1793153" cy="1574498"/>
              <a:chOff x="4945222" y="1927459"/>
              <a:chExt cx="1793153" cy="157449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1DE03976-049D-4E16-89E6-5D52A84D728B}"/>
                  </a:ext>
                </a:extLst>
              </p:cNvPr>
              <p:cNvGrpSpPr/>
              <p:nvPr/>
            </p:nvGrpSpPr>
            <p:grpSpPr>
              <a:xfrm>
                <a:off x="4945222" y="1927459"/>
                <a:ext cx="1132702" cy="1574498"/>
                <a:chOff x="6626290" y="1315453"/>
                <a:chExt cx="1384300" cy="1910897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FC0341E1-8A1D-4000-BE93-8229741004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27563" y="1531903"/>
                  <a:ext cx="192171" cy="1694447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1B05D766-5230-4808-A194-6B438CF152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750240" y="1315453"/>
                  <a:ext cx="260350" cy="1453697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2AA82DC5-0838-4EF7-9CF9-6F9A7435A3E9}"/>
                    </a:ext>
                  </a:extLst>
                </p:cNvPr>
                <p:cNvCxnSpPr/>
                <p:nvPr/>
              </p:nvCxnSpPr>
              <p:spPr>
                <a:xfrm flipV="1">
                  <a:off x="6818461" y="1315453"/>
                  <a:ext cx="1192129" cy="21645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D9A57AF4-AAF1-4512-9990-4614F00F9555}"/>
                    </a:ext>
                  </a:extLst>
                </p:cNvPr>
                <p:cNvCxnSpPr/>
                <p:nvPr/>
              </p:nvCxnSpPr>
              <p:spPr>
                <a:xfrm flipV="1">
                  <a:off x="6626290" y="2769150"/>
                  <a:ext cx="1123950" cy="45720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3" name="Arrow: Right 72">
                <a:extLst>
                  <a:ext uri="{FF2B5EF4-FFF2-40B4-BE49-F238E27FC236}">
                    <a16:creationId xmlns:a16="http://schemas.microsoft.com/office/drawing/2014/main" id="{75419D8F-B9D8-452F-AF8C-A6981ACC5F50}"/>
                  </a:ext>
                </a:extLst>
              </p:cNvPr>
              <p:cNvSpPr/>
              <p:nvPr/>
            </p:nvSpPr>
            <p:spPr>
              <a:xfrm>
                <a:off x="5743202" y="2385299"/>
                <a:ext cx="995173" cy="216450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299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 animBg="1"/>
      <p:bldP spid="8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61FFBD1F-8A68-48CF-A6DC-F3839EC90726}"/>
              </a:ext>
            </a:extLst>
          </p:cNvPr>
          <p:cNvSpPr/>
          <p:nvPr/>
        </p:nvSpPr>
        <p:spPr>
          <a:xfrm>
            <a:off x="0" y="1"/>
            <a:ext cx="12192000" cy="764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Subtitle 4">
            <a:extLst>
              <a:ext uri="{FF2B5EF4-FFF2-40B4-BE49-F238E27FC236}">
                <a16:creationId xmlns:a16="http://schemas.microsoft.com/office/drawing/2014/main" id="{849C71E1-2E32-4FFF-AB9D-014368B261B3}"/>
              </a:ext>
            </a:extLst>
          </p:cNvPr>
          <p:cNvSpPr txBox="1">
            <a:spLocks/>
          </p:cNvSpPr>
          <p:nvPr/>
        </p:nvSpPr>
        <p:spPr>
          <a:xfrm>
            <a:off x="930030" y="43768"/>
            <a:ext cx="10331939" cy="676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72"/>
              </a:spcBef>
              <a:buNone/>
            </a:pPr>
            <a:r>
              <a:rPr lang="en-GB" sz="4400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Results: phase-field pre-processing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5872F3C7-BDD0-4F9D-99BD-E6969545249D}"/>
              </a:ext>
            </a:extLst>
          </p:cNvPr>
          <p:cNvSpPr txBox="1">
            <a:spLocks/>
          </p:cNvSpPr>
          <p:nvPr/>
        </p:nvSpPr>
        <p:spPr>
          <a:xfrm>
            <a:off x="930030" y="843321"/>
            <a:ext cx="7886700" cy="383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300" b="1" dirty="0">
                <a:solidFill>
                  <a:srgbClr val="0B5FA5"/>
                </a:solidFill>
                <a:cs typeface="Arial" panose="020B0604020202020204" pitchFamily="34" charset="0"/>
              </a:rPr>
              <a:t>Tessellation of sub-grains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17557D4-89E9-41BF-8EBD-045A7386507B}"/>
                  </a:ext>
                </a:extLst>
              </p:cNvPr>
              <p:cNvSpPr txBox="1"/>
              <p:nvPr/>
            </p:nvSpPr>
            <p:spPr>
              <a:xfrm>
                <a:off x="769957" y="3791980"/>
                <a:ext cx="11239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sz="1400" i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1400" i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1400" dirty="0">
                    <a:solidFill>
                      <a:schemeClr val="bg1">
                        <a:lumMod val="50000"/>
                      </a:schemeClr>
                    </a:solidFill>
                  </a:rPr>
                  <a:t> plane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17557D4-89E9-41BF-8EBD-045A738650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957" y="3791980"/>
                <a:ext cx="1123951" cy="307777"/>
              </a:xfrm>
              <a:prstGeom prst="rect">
                <a:avLst/>
              </a:prstGeom>
              <a:blipFill>
                <a:blip r:embed="rId3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DB29FFC0-0F4D-4EFB-A17A-7DC8F2DC8C5C}"/>
              </a:ext>
            </a:extLst>
          </p:cNvPr>
          <p:cNvGrpSpPr/>
          <p:nvPr/>
        </p:nvGrpSpPr>
        <p:grpSpPr>
          <a:xfrm>
            <a:off x="0" y="1009440"/>
            <a:ext cx="2616292" cy="2397185"/>
            <a:chOff x="2968821" y="510501"/>
            <a:chExt cx="3769554" cy="3453864"/>
          </a:xfrm>
        </p:grpSpPr>
        <p:pic>
          <p:nvPicPr>
            <p:cNvPr id="42" name="Picture 41" descr="A picture containing text, envelope&#10;&#10;Description automatically generated">
              <a:extLst>
                <a:ext uri="{FF2B5EF4-FFF2-40B4-BE49-F238E27FC236}">
                  <a16:creationId xmlns:a16="http://schemas.microsoft.com/office/drawing/2014/main" id="{E3CEE1C1-339F-44F9-AAB0-6E80B3D80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8821" y="510501"/>
              <a:ext cx="3197830" cy="34538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DB82A34D-19C5-482D-B6CA-AF9352E47304}"/>
                    </a:ext>
                  </a:extLst>
                </p:cNvPr>
                <p:cNvSpPr txBox="1"/>
                <p:nvPr/>
              </p:nvSpPr>
              <p:spPr>
                <a:xfrm>
                  <a:off x="3703638" y="3594747"/>
                  <a:ext cx="165058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a14:m>
                  <a:r>
                    <a:rPr lang="en-GB" dirty="0"/>
                    <a:t>-soft direction</a:t>
                  </a: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F2C40E18-B643-4740-BE01-690976FC46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3638" y="3594747"/>
                  <a:ext cx="1650581" cy="369332"/>
                </a:xfrm>
                <a:prstGeom prst="rect">
                  <a:avLst/>
                </a:prstGeom>
                <a:blipFill>
                  <a:blip r:embed="rId5"/>
                  <a:stretch>
                    <a:fillRect t="-14286" r="-48404" b="-8095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B4D8701-FE4D-4C5D-A358-2B466337F12D}"/>
                </a:ext>
              </a:extLst>
            </p:cNvPr>
            <p:cNvGrpSpPr/>
            <p:nvPr/>
          </p:nvGrpSpPr>
          <p:grpSpPr>
            <a:xfrm>
              <a:off x="4945222" y="1927459"/>
              <a:ext cx="1793153" cy="1574498"/>
              <a:chOff x="4945222" y="1927459"/>
              <a:chExt cx="1793153" cy="1574498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30D6F5AA-6C48-46D8-B98C-2E6F5864DCB7}"/>
                  </a:ext>
                </a:extLst>
              </p:cNvPr>
              <p:cNvGrpSpPr/>
              <p:nvPr/>
            </p:nvGrpSpPr>
            <p:grpSpPr>
              <a:xfrm>
                <a:off x="4945222" y="1927459"/>
                <a:ext cx="1132702" cy="1574498"/>
                <a:chOff x="6626290" y="1315453"/>
                <a:chExt cx="1384300" cy="1910897"/>
              </a:xfrm>
            </p:grpSpPr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E86374AB-D3B2-44C1-B838-109D57E278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27563" y="1531903"/>
                  <a:ext cx="192171" cy="1694447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6E5FB68F-244D-43AF-8574-F7B26ECBFB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750240" y="1315453"/>
                  <a:ext cx="260350" cy="1453697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20404924-E842-481F-97D1-143544D6C0FD}"/>
                    </a:ext>
                  </a:extLst>
                </p:cNvPr>
                <p:cNvCxnSpPr/>
                <p:nvPr/>
              </p:nvCxnSpPr>
              <p:spPr>
                <a:xfrm flipV="1">
                  <a:off x="6818461" y="1315453"/>
                  <a:ext cx="1192129" cy="21645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1C8C5AD5-C0FA-4E4E-817A-8ECCB96FA483}"/>
                    </a:ext>
                  </a:extLst>
                </p:cNvPr>
                <p:cNvCxnSpPr/>
                <p:nvPr/>
              </p:nvCxnSpPr>
              <p:spPr>
                <a:xfrm flipV="1">
                  <a:off x="6626290" y="2769150"/>
                  <a:ext cx="1123950" cy="45720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Arrow: Right 47">
                <a:extLst>
                  <a:ext uri="{FF2B5EF4-FFF2-40B4-BE49-F238E27FC236}">
                    <a16:creationId xmlns:a16="http://schemas.microsoft.com/office/drawing/2014/main" id="{3A2CF0B2-DDBB-48F9-8433-095267F87BD9}"/>
                  </a:ext>
                </a:extLst>
              </p:cNvPr>
              <p:cNvSpPr/>
              <p:nvPr/>
            </p:nvSpPr>
            <p:spPr>
              <a:xfrm>
                <a:off x="5743202" y="2385299"/>
                <a:ext cx="995173" cy="216450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FCEF5AD-A30E-4DAE-A863-67AF500B1182}"/>
              </a:ext>
            </a:extLst>
          </p:cNvPr>
          <p:cNvGrpSpPr/>
          <p:nvPr/>
        </p:nvGrpSpPr>
        <p:grpSpPr>
          <a:xfrm>
            <a:off x="64265" y="3974889"/>
            <a:ext cx="2691509" cy="2397185"/>
            <a:chOff x="2831547" y="3035168"/>
            <a:chExt cx="3877926" cy="345386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2D432087-EC10-40F2-AA2E-3F97BD0B9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1547" y="3035168"/>
              <a:ext cx="3119452" cy="34538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E2C85C5B-26E0-480B-9034-4B176901ACAB}"/>
                    </a:ext>
                  </a:extLst>
                </p:cNvPr>
                <p:cNvSpPr txBox="1"/>
                <p:nvPr/>
              </p:nvSpPr>
              <p:spPr>
                <a:xfrm>
                  <a:off x="3499117" y="3387258"/>
                  <a:ext cx="17227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a14:m>
                  <a:r>
                    <a:rPr lang="en-GB" dirty="0"/>
                    <a:t>-hard direction</a:t>
                  </a: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39BF38C-5884-4C8F-A8C7-8546C85045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9117" y="3387258"/>
                  <a:ext cx="1722779" cy="369332"/>
                </a:xfrm>
                <a:prstGeom prst="rect">
                  <a:avLst/>
                </a:prstGeom>
                <a:blipFill>
                  <a:blip r:embed="rId7"/>
                  <a:stretch>
                    <a:fillRect t="-11905" r="-48469" b="-8095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E9ACC22-9F04-4F6A-B047-B0170933E8DF}"/>
                </a:ext>
              </a:extLst>
            </p:cNvPr>
            <p:cNvGrpSpPr/>
            <p:nvPr/>
          </p:nvGrpSpPr>
          <p:grpSpPr>
            <a:xfrm>
              <a:off x="4927462" y="4379587"/>
              <a:ext cx="1782011" cy="1574498"/>
              <a:chOff x="4927462" y="4379587"/>
              <a:chExt cx="1782011" cy="1574498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F59B96A0-4CED-4700-99ED-B10F65042249}"/>
                  </a:ext>
                </a:extLst>
              </p:cNvPr>
              <p:cNvGrpSpPr/>
              <p:nvPr/>
            </p:nvGrpSpPr>
            <p:grpSpPr>
              <a:xfrm>
                <a:off x="4927462" y="4379587"/>
                <a:ext cx="1132702" cy="1574498"/>
                <a:chOff x="6626290" y="1315453"/>
                <a:chExt cx="1384300" cy="1910897"/>
              </a:xfrm>
            </p:grpSpPr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91EA9FD3-C614-4785-B139-60A5F472AF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27563" y="1531903"/>
                  <a:ext cx="192171" cy="1694447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83F930B1-B8EA-4C74-B2DF-55DDAD4448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750240" y="1315453"/>
                  <a:ext cx="260350" cy="1453697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FA7E4661-3115-41E1-8C73-7EB1E91587A3}"/>
                    </a:ext>
                  </a:extLst>
                </p:cNvPr>
                <p:cNvCxnSpPr/>
                <p:nvPr/>
              </p:nvCxnSpPr>
              <p:spPr>
                <a:xfrm flipV="1">
                  <a:off x="6818461" y="1315453"/>
                  <a:ext cx="1192129" cy="21645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16A1031F-A398-473D-8405-663B43F268F3}"/>
                    </a:ext>
                  </a:extLst>
                </p:cNvPr>
                <p:cNvCxnSpPr/>
                <p:nvPr/>
              </p:nvCxnSpPr>
              <p:spPr>
                <a:xfrm flipV="1">
                  <a:off x="6626290" y="2769150"/>
                  <a:ext cx="1123950" cy="45720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8" name="Arrow: Right 57">
                <a:extLst>
                  <a:ext uri="{FF2B5EF4-FFF2-40B4-BE49-F238E27FC236}">
                    <a16:creationId xmlns:a16="http://schemas.microsoft.com/office/drawing/2014/main" id="{04386CD2-8763-41C8-96B3-C1081933CB5C}"/>
                  </a:ext>
                </a:extLst>
              </p:cNvPr>
              <p:cNvSpPr/>
              <p:nvPr/>
            </p:nvSpPr>
            <p:spPr>
              <a:xfrm>
                <a:off x="5634251" y="5236100"/>
                <a:ext cx="1075222" cy="216450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8D27A8A-240B-4D88-8179-F6FA18C2EFE4}"/>
              </a:ext>
            </a:extLst>
          </p:cNvPr>
          <p:cNvGrpSpPr/>
          <p:nvPr/>
        </p:nvGrpSpPr>
        <p:grpSpPr>
          <a:xfrm>
            <a:off x="9253828" y="1378316"/>
            <a:ext cx="2620166" cy="5257084"/>
            <a:chOff x="8655728" y="1378316"/>
            <a:chExt cx="2620166" cy="5257084"/>
          </a:xfrm>
        </p:grpSpPr>
        <p:pic>
          <p:nvPicPr>
            <p:cNvPr id="13" name="Picture 12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1EC27CEA-EF16-47EC-867A-444AC45018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70" r="31286"/>
            <a:stretch/>
          </p:blipFill>
          <p:spPr>
            <a:xfrm rot="5400000">
              <a:off x="8780607" y="1253437"/>
              <a:ext cx="2370408" cy="2620166"/>
            </a:xfrm>
            <a:prstGeom prst="rect">
              <a:avLst/>
            </a:prstGeom>
          </p:spPr>
        </p:pic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123966A-3766-4800-A1FE-9FDAA05A5F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75" t="4934" r="33153" b="6138"/>
            <a:stretch/>
          </p:blipFill>
          <p:spPr>
            <a:xfrm rot="5400000">
              <a:off x="8803057" y="4271764"/>
              <a:ext cx="2397184" cy="2330088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DF03D8D-BA59-4FDA-BE3E-33BCF390D971}"/>
                </a:ext>
              </a:extLst>
            </p:cNvPr>
            <p:cNvSpPr txBox="1"/>
            <p:nvPr/>
          </p:nvSpPr>
          <p:spPr>
            <a:xfrm>
              <a:off x="9034429" y="3793591"/>
              <a:ext cx="1934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1">
                      <a:lumMod val="50000"/>
                    </a:schemeClr>
                  </a:solidFill>
                </a:rPr>
                <a:t>arbitrary colouring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43C161-BF55-48A8-B003-35DF54A4F6CD}"/>
              </a:ext>
            </a:extLst>
          </p:cNvPr>
          <p:cNvGrpSpPr/>
          <p:nvPr/>
        </p:nvGrpSpPr>
        <p:grpSpPr>
          <a:xfrm>
            <a:off x="3257557" y="1436518"/>
            <a:ext cx="4036463" cy="5030242"/>
            <a:chOff x="2958342" y="1436518"/>
            <a:chExt cx="4036463" cy="5030242"/>
          </a:xfrm>
        </p:grpSpPr>
        <p:pic>
          <p:nvPicPr>
            <p:cNvPr id="4" name="Picture 3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DBC4574D-4726-4908-9C73-43A20D266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28" t="5681" r="33779" b="7605"/>
            <a:stretch/>
          </p:blipFill>
          <p:spPr>
            <a:xfrm rot="5400000">
              <a:off x="3073114" y="4251446"/>
              <a:ext cx="2229799" cy="2200829"/>
            </a:xfrm>
            <a:prstGeom prst="rect">
              <a:avLst/>
            </a:prstGeom>
          </p:spPr>
        </p:pic>
        <p:pic>
          <p:nvPicPr>
            <p:cNvPr id="6" name="Picture 5" descr="A picture containing text, display&#10;&#10;Description automatically generated">
              <a:extLst>
                <a:ext uri="{FF2B5EF4-FFF2-40B4-BE49-F238E27FC236}">
                  <a16:creationId xmlns:a16="http://schemas.microsoft.com/office/drawing/2014/main" id="{154AADB9-47DB-4CA0-AF73-25E955F37A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92" t="4576" r="31196" b="3617"/>
            <a:stretch/>
          </p:blipFill>
          <p:spPr>
            <a:xfrm rot="5400000">
              <a:off x="2967282" y="1427578"/>
              <a:ext cx="2312206" cy="2330085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57D3DCD-0CA2-4F8F-885A-02EADE575DAC}"/>
                </a:ext>
              </a:extLst>
            </p:cNvPr>
            <p:cNvGrpSpPr/>
            <p:nvPr/>
          </p:nvGrpSpPr>
          <p:grpSpPr>
            <a:xfrm>
              <a:off x="5481754" y="3078366"/>
              <a:ext cx="1513051" cy="1544597"/>
              <a:chOff x="5615667" y="2673169"/>
              <a:chExt cx="1513051" cy="1544597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FA509ED-6D9D-424A-875B-2191681365F7}"/>
                  </a:ext>
                </a:extLst>
              </p:cNvPr>
              <p:cNvGrpSpPr/>
              <p:nvPr/>
            </p:nvGrpSpPr>
            <p:grpSpPr>
              <a:xfrm>
                <a:off x="5615667" y="3848434"/>
                <a:ext cx="1513051" cy="369332"/>
                <a:chOff x="5615667" y="3848434"/>
                <a:chExt cx="1513051" cy="36933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36F4E870-54D0-4C06-9B15-DD594901EA2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82282" y="3848434"/>
                      <a:ext cx="94643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oMath>
                      </a14:m>
                      <a:r>
                        <a:rPr lang="en-GB" dirty="0"/>
                        <a:t> LAGB</a:t>
                      </a:r>
                    </a:p>
                  </p:txBody>
                </p:sp>
              </mc:Choice>
              <mc:Fallback xmlns=""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36F4E870-54D0-4C06-9B15-DD594901EA2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82282" y="3848434"/>
                      <a:ext cx="946436" cy="369332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l="-1923" t="-10000" b="-2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DAE89420-8465-4FBA-A03E-5CF19788C753}"/>
                    </a:ext>
                  </a:extLst>
                </p:cNvPr>
                <p:cNvSpPr/>
                <p:nvPr/>
              </p:nvSpPr>
              <p:spPr>
                <a:xfrm>
                  <a:off x="5615667" y="3905746"/>
                  <a:ext cx="495772" cy="254709"/>
                </a:xfrm>
                <a:prstGeom prst="rect">
                  <a:avLst/>
                </a:prstGeom>
                <a:solidFill>
                  <a:srgbClr val="94001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8A61F5B0-476C-4BD8-A0D1-D3CE409110D0}"/>
                  </a:ext>
                </a:extLst>
              </p:cNvPr>
              <p:cNvGrpSpPr/>
              <p:nvPr/>
            </p:nvGrpSpPr>
            <p:grpSpPr>
              <a:xfrm>
                <a:off x="5615667" y="2673169"/>
                <a:ext cx="1463859" cy="369332"/>
                <a:chOff x="5615667" y="2673169"/>
                <a:chExt cx="1463859" cy="369332"/>
              </a:xfrm>
            </p:grpSpPr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D2515454-5A72-4BB8-8BF2-6B901220AF95}"/>
                    </a:ext>
                  </a:extLst>
                </p:cNvPr>
                <p:cNvSpPr/>
                <p:nvPr/>
              </p:nvSpPr>
              <p:spPr>
                <a:xfrm>
                  <a:off x="5615667" y="2730481"/>
                  <a:ext cx="495772" cy="254709"/>
                </a:xfrm>
                <a:prstGeom prst="rect">
                  <a:avLst/>
                </a:prstGeom>
                <a:solidFill>
                  <a:srgbClr val="9CA9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1" name="TextBox 70">
                      <a:extLst>
                        <a:ext uri="{FF2B5EF4-FFF2-40B4-BE49-F238E27FC236}">
                          <a16:creationId xmlns:a16="http://schemas.microsoft.com/office/drawing/2014/main" id="{9B504E3F-851C-49B6-AB0F-D2A15BEB4B4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82282" y="2673169"/>
                      <a:ext cx="89724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71" name="TextBox 70">
                      <a:extLst>
                        <a:ext uri="{FF2B5EF4-FFF2-40B4-BE49-F238E27FC236}">
                          <a16:creationId xmlns:a16="http://schemas.microsoft.com/office/drawing/2014/main" id="{9B504E3F-851C-49B6-AB0F-D2A15BEB4B4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82282" y="2673169"/>
                      <a:ext cx="897244" cy="369332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b="-1147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BE881E95-9430-4EF5-AE14-EE482A73B44E}"/>
                  </a:ext>
                </a:extLst>
              </p:cNvPr>
              <p:cNvGrpSpPr/>
              <p:nvPr/>
            </p:nvGrpSpPr>
            <p:grpSpPr>
              <a:xfrm>
                <a:off x="5615667" y="3064924"/>
                <a:ext cx="1513051" cy="369332"/>
                <a:chOff x="5615667" y="3058420"/>
                <a:chExt cx="1513051" cy="369332"/>
              </a:xfrm>
            </p:grpSpPr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EE741B91-6EC7-49DA-A585-19B6E12E6789}"/>
                    </a:ext>
                  </a:extLst>
                </p:cNvPr>
                <p:cNvSpPr/>
                <p:nvPr/>
              </p:nvSpPr>
              <p:spPr>
                <a:xfrm>
                  <a:off x="5615667" y="3115732"/>
                  <a:ext cx="495772" cy="254709"/>
                </a:xfrm>
                <a:prstGeom prst="rect">
                  <a:avLst/>
                </a:prstGeom>
                <a:solidFill>
                  <a:srgbClr val="AF938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0" name="TextBox 89">
                      <a:extLst>
                        <a:ext uri="{FF2B5EF4-FFF2-40B4-BE49-F238E27FC236}">
                          <a16:creationId xmlns:a16="http://schemas.microsoft.com/office/drawing/2014/main" id="{2E089F0B-0A8D-4A42-B0D6-02C96B32F54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82282" y="3058420"/>
                      <a:ext cx="94643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oMath>
                      </a14:m>
                      <a:r>
                        <a:rPr lang="en-GB" dirty="0"/>
                        <a:t> HAGB</a:t>
                      </a:r>
                    </a:p>
                  </p:txBody>
                </p:sp>
              </mc:Choice>
              <mc:Fallback xmlns="">
                <p:sp>
                  <p:nvSpPr>
                    <p:cNvPr id="90" name="TextBox 89">
                      <a:extLst>
                        <a:ext uri="{FF2B5EF4-FFF2-40B4-BE49-F238E27FC236}">
                          <a16:creationId xmlns:a16="http://schemas.microsoft.com/office/drawing/2014/main" id="{2E089F0B-0A8D-4A42-B0D6-02C96B32F54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82282" y="3058420"/>
                      <a:ext cx="946436" cy="369332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1923" t="-8197" r="-4487" b="-2459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1D4C75D-54AA-4DC0-B356-C27D097C5458}"/>
                  </a:ext>
                </a:extLst>
              </p:cNvPr>
              <p:cNvGrpSpPr/>
              <p:nvPr/>
            </p:nvGrpSpPr>
            <p:grpSpPr>
              <a:xfrm>
                <a:off x="5615667" y="3456679"/>
                <a:ext cx="1513051" cy="369332"/>
                <a:chOff x="5615667" y="3429573"/>
                <a:chExt cx="1513051" cy="369332"/>
              </a:xfrm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77CB3998-89D9-428F-93EB-C47AEE8BFB1E}"/>
                    </a:ext>
                  </a:extLst>
                </p:cNvPr>
                <p:cNvSpPr/>
                <p:nvPr/>
              </p:nvSpPr>
              <p:spPr>
                <a:xfrm>
                  <a:off x="5615667" y="3486885"/>
                  <a:ext cx="495772" cy="254709"/>
                </a:xfrm>
                <a:prstGeom prst="rect">
                  <a:avLst/>
                </a:prstGeom>
                <a:solidFill>
                  <a:srgbClr val="BD684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1" name="TextBox 90">
                      <a:extLst>
                        <a:ext uri="{FF2B5EF4-FFF2-40B4-BE49-F238E27FC236}">
                          <a16:creationId xmlns:a16="http://schemas.microsoft.com/office/drawing/2014/main" id="{0D6B8D3C-DB1B-41E0-8704-20941DD4A2F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82282" y="3429573"/>
                      <a:ext cx="94643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oMath>
                      </a14:m>
                      <a:r>
                        <a:rPr lang="en-GB" dirty="0"/>
                        <a:t> LAGB</a:t>
                      </a:r>
                    </a:p>
                  </p:txBody>
                </p:sp>
              </mc:Choice>
              <mc:Fallback xmlns="">
                <p:sp>
                  <p:nvSpPr>
                    <p:cNvPr id="91" name="TextBox 90">
                      <a:extLst>
                        <a:ext uri="{FF2B5EF4-FFF2-40B4-BE49-F238E27FC236}">
                          <a16:creationId xmlns:a16="http://schemas.microsoft.com/office/drawing/2014/main" id="{0D6B8D3C-DB1B-41E0-8704-20941DD4A2F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82282" y="3429573"/>
                      <a:ext cx="946436" cy="369332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 t="-10000" b="-2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F9EEC47-9946-49ED-9B69-B3924AA23ED3}"/>
                </a:ext>
              </a:extLst>
            </p:cNvPr>
            <p:cNvSpPr txBox="1"/>
            <p:nvPr/>
          </p:nvSpPr>
          <p:spPr>
            <a:xfrm>
              <a:off x="3151668" y="3741842"/>
              <a:ext cx="1933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1">
                      <a:lumMod val="50000"/>
                    </a:schemeClr>
                  </a:solidFill>
                </a:rPr>
                <a:t>interface colouring</a:t>
              </a:r>
            </a:p>
          </p:txBody>
        </p:sp>
      </p:grpSp>
      <p:graphicFrame>
        <p:nvGraphicFramePr>
          <p:cNvPr id="93" name="Table 8">
            <a:extLst>
              <a:ext uri="{FF2B5EF4-FFF2-40B4-BE49-F238E27FC236}">
                <a16:creationId xmlns:a16="http://schemas.microsoft.com/office/drawing/2014/main" id="{A2ED4C42-AD45-402E-BD16-865948BEE6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949134"/>
              </p:ext>
            </p:extLst>
          </p:nvPr>
        </p:nvGraphicFramePr>
        <p:xfrm>
          <a:off x="5851555" y="1436517"/>
          <a:ext cx="3138361" cy="132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1645">
                  <a:extLst>
                    <a:ext uri="{9D8B030D-6E8A-4147-A177-3AD203B41FA5}">
                      <a16:colId xmlns:a16="http://schemas.microsoft.com/office/drawing/2014/main" val="3275697468"/>
                    </a:ext>
                  </a:extLst>
                </a:gridCol>
                <a:gridCol w="1080198">
                  <a:extLst>
                    <a:ext uri="{9D8B030D-6E8A-4147-A177-3AD203B41FA5}">
                      <a16:colId xmlns:a16="http://schemas.microsoft.com/office/drawing/2014/main" val="3167953979"/>
                    </a:ext>
                  </a:extLst>
                </a:gridCol>
                <a:gridCol w="1346518">
                  <a:extLst>
                    <a:ext uri="{9D8B030D-6E8A-4147-A177-3AD203B41FA5}">
                      <a16:colId xmlns:a16="http://schemas.microsoft.com/office/drawing/2014/main" val="3509247016"/>
                    </a:ext>
                  </a:extLst>
                </a:gridCol>
              </a:tblGrid>
              <a:tr h="263376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/>
                        <a:t>GB energy</a:t>
                      </a:r>
                    </a:p>
                    <a:p>
                      <a:pPr algn="ctr"/>
                      <a:r>
                        <a:rPr lang="en-GB" sz="1600" b="0" dirty="0"/>
                        <a:t>/ J m</a:t>
                      </a:r>
                      <a:r>
                        <a:rPr lang="en-GB" sz="1600" b="0" baseline="30000" dirty="0"/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/>
                        <a:t>GB mobility</a:t>
                      </a:r>
                    </a:p>
                    <a:p>
                      <a:pPr algn="ctr"/>
                      <a:r>
                        <a:rPr lang="en-GB" sz="1600" b="0" dirty="0"/>
                        <a:t>/ m</a:t>
                      </a:r>
                      <a:r>
                        <a:rPr lang="en-GB" sz="1600" b="0" baseline="30000" dirty="0"/>
                        <a:t>3</a:t>
                      </a:r>
                      <a:r>
                        <a:rPr lang="en-GB" sz="1600" b="0" dirty="0"/>
                        <a:t> J</a:t>
                      </a:r>
                      <a:r>
                        <a:rPr lang="en-GB" sz="1600" b="0" baseline="30000" dirty="0"/>
                        <a:t>-1</a:t>
                      </a:r>
                      <a:r>
                        <a:rPr lang="en-GB" sz="1600" b="0" dirty="0"/>
                        <a:t> s</a:t>
                      </a:r>
                      <a:r>
                        <a:rPr lang="en-GB" sz="1600" b="0" baseline="300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680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HAGB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1e-11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599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LAGB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5e-11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7645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6845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61FFBD1F-8A68-48CF-A6DC-F3839EC90726}"/>
              </a:ext>
            </a:extLst>
          </p:cNvPr>
          <p:cNvSpPr/>
          <p:nvPr/>
        </p:nvSpPr>
        <p:spPr>
          <a:xfrm>
            <a:off x="0" y="1"/>
            <a:ext cx="12192000" cy="764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Subtitle 4">
            <a:extLst>
              <a:ext uri="{FF2B5EF4-FFF2-40B4-BE49-F238E27FC236}">
                <a16:creationId xmlns:a16="http://schemas.microsoft.com/office/drawing/2014/main" id="{849C71E1-2E32-4FFF-AB9D-014368B261B3}"/>
              </a:ext>
            </a:extLst>
          </p:cNvPr>
          <p:cNvSpPr txBox="1">
            <a:spLocks/>
          </p:cNvSpPr>
          <p:nvPr/>
        </p:nvSpPr>
        <p:spPr>
          <a:xfrm>
            <a:off x="930030" y="43768"/>
            <a:ext cx="10331939" cy="676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72"/>
              </a:spcBef>
              <a:buNone/>
            </a:pPr>
            <a:r>
              <a:rPr lang="en-GB" sz="4400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Results: PF grain-growth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5872F3C7-BDD0-4F9D-99BD-E6969545249D}"/>
              </a:ext>
            </a:extLst>
          </p:cNvPr>
          <p:cNvSpPr txBox="1">
            <a:spLocks/>
          </p:cNvSpPr>
          <p:nvPr/>
        </p:nvSpPr>
        <p:spPr>
          <a:xfrm>
            <a:off x="930030" y="843321"/>
            <a:ext cx="7886700" cy="383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300" b="1" dirty="0">
                <a:solidFill>
                  <a:srgbClr val="0B5FA5"/>
                </a:solidFill>
                <a:cs typeface="Arial" panose="020B0604020202020204" pitchFamily="34" charset="0"/>
              </a:rPr>
              <a:t>Tessellation of sub-grains</a:t>
            </a:r>
          </a:p>
        </p:txBody>
      </p:sp>
      <p:pic>
        <p:nvPicPr>
          <p:cNvPr id="67" name="Picture 66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970D5714-1565-4699-B399-188650400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84" y="893581"/>
            <a:ext cx="1801294" cy="19455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3A181CD-CC70-44A3-AB41-C2462D1090F0}"/>
                  </a:ext>
                </a:extLst>
              </p:cNvPr>
              <p:cNvSpPr txBox="1"/>
              <p:nvPr/>
            </p:nvSpPr>
            <p:spPr>
              <a:xfrm>
                <a:off x="134019" y="2530658"/>
                <a:ext cx="10486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dirty="0"/>
                  <a:t>-soft direction</a:t>
                </a: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3A181CD-CC70-44A3-AB41-C2462D109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019" y="2530658"/>
                <a:ext cx="1048643" cy="646331"/>
              </a:xfrm>
              <a:prstGeom prst="rect">
                <a:avLst/>
              </a:prstGeom>
              <a:blipFill>
                <a:blip r:embed="rId4"/>
                <a:stretch>
                  <a:fillRect l="-4070" t="-4717" r="-407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2CB4F80F-323F-4BB3-9058-827889ECF12E}"/>
              </a:ext>
            </a:extLst>
          </p:cNvPr>
          <p:cNvGrpSpPr/>
          <p:nvPr/>
        </p:nvGrpSpPr>
        <p:grpSpPr>
          <a:xfrm>
            <a:off x="1014896" y="1691734"/>
            <a:ext cx="996979" cy="886893"/>
            <a:chOff x="4945222" y="1927459"/>
            <a:chExt cx="1769933" cy="1574498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40A00174-DA91-435D-8F3C-7589F0DF5E25}"/>
                </a:ext>
              </a:extLst>
            </p:cNvPr>
            <p:cNvGrpSpPr/>
            <p:nvPr/>
          </p:nvGrpSpPr>
          <p:grpSpPr>
            <a:xfrm>
              <a:off x="4945222" y="1927459"/>
              <a:ext cx="1132702" cy="1574498"/>
              <a:chOff x="6626290" y="1315453"/>
              <a:chExt cx="1384300" cy="1910897"/>
            </a:xfrm>
          </p:grpSpPr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CB4A9758-F6C6-43EF-B4E7-B5E9EE026F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27563" y="1531903"/>
                <a:ext cx="192171" cy="1694447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6403C9BE-6BDE-4C1B-A20A-D45470436F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50240" y="1315453"/>
                <a:ext cx="260350" cy="1453697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4710F032-B097-49F0-953E-9566D097EDEE}"/>
                  </a:ext>
                </a:extLst>
              </p:cNvPr>
              <p:cNvCxnSpPr/>
              <p:nvPr/>
            </p:nvCxnSpPr>
            <p:spPr>
              <a:xfrm flipV="1">
                <a:off x="6818461" y="1315453"/>
                <a:ext cx="1192129" cy="21645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1931A957-EFD9-4DA3-9D1C-B0488978F0B7}"/>
                  </a:ext>
                </a:extLst>
              </p:cNvPr>
              <p:cNvCxnSpPr/>
              <p:nvPr/>
            </p:nvCxnSpPr>
            <p:spPr>
              <a:xfrm flipV="1">
                <a:off x="6626290" y="2769150"/>
                <a:ext cx="1123950" cy="4572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Arrow: Right 74">
              <a:extLst>
                <a:ext uri="{FF2B5EF4-FFF2-40B4-BE49-F238E27FC236}">
                  <a16:creationId xmlns:a16="http://schemas.microsoft.com/office/drawing/2014/main" id="{E96B2DB5-D504-45B8-9A79-63F76176156F}"/>
                </a:ext>
              </a:extLst>
            </p:cNvPr>
            <p:cNvSpPr/>
            <p:nvPr/>
          </p:nvSpPr>
          <p:spPr>
            <a:xfrm>
              <a:off x="5719982" y="2690212"/>
              <a:ext cx="995173" cy="216450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585EE4A-74A4-41AF-964C-D2001ED48197}"/>
              </a:ext>
            </a:extLst>
          </p:cNvPr>
          <p:cNvGrpSpPr/>
          <p:nvPr/>
        </p:nvGrpSpPr>
        <p:grpSpPr>
          <a:xfrm>
            <a:off x="5724976" y="873397"/>
            <a:ext cx="2204624" cy="2568618"/>
            <a:chOff x="2831547" y="3035168"/>
            <a:chExt cx="3877926" cy="4518191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0C0328E8-C77C-4C6F-A5AA-18F162B87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1547" y="3035168"/>
              <a:ext cx="3119452" cy="34538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320DCD62-DBCB-4AC5-AA2A-98979885E905}"/>
                    </a:ext>
                  </a:extLst>
                </p:cNvPr>
                <p:cNvSpPr txBox="1"/>
                <p:nvPr/>
              </p:nvSpPr>
              <p:spPr>
                <a:xfrm>
                  <a:off x="3593687" y="6416465"/>
                  <a:ext cx="2040564" cy="11368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a14:m>
                  <a:r>
                    <a:rPr lang="en-GB" dirty="0"/>
                    <a:t>-hard direction</a:t>
                  </a:r>
                </a:p>
              </p:txBody>
            </p:sp>
          </mc:Choice>
          <mc:Fallback xmlns="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320DCD62-DBCB-4AC5-AA2A-98979885E9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93687" y="6416465"/>
                  <a:ext cx="2040564" cy="1136894"/>
                </a:xfrm>
                <a:prstGeom prst="rect">
                  <a:avLst/>
                </a:prstGeom>
                <a:blipFill>
                  <a:blip r:embed="rId6"/>
                  <a:stretch>
                    <a:fillRect t="-5660" b="-1415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73BF2D69-5BE5-4A01-97B9-A2A831CAF342}"/>
                </a:ext>
              </a:extLst>
            </p:cNvPr>
            <p:cNvGrpSpPr/>
            <p:nvPr/>
          </p:nvGrpSpPr>
          <p:grpSpPr>
            <a:xfrm>
              <a:off x="4927462" y="4379587"/>
              <a:ext cx="1782011" cy="1574498"/>
              <a:chOff x="4927462" y="4379587"/>
              <a:chExt cx="1782011" cy="1574498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B66D31E1-B6C1-422F-AC8F-9B27A7143363}"/>
                  </a:ext>
                </a:extLst>
              </p:cNvPr>
              <p:cNvGrpSpPr/>
              <p:nvPr/>
            </p:nvGrpSpPr>
            <p:grpSpPr>
              <a:xfrm>
                <a:off x="4927462" y="4379587"/>
                <a:ext cx="1132702" cy="1574498"/>
                <a:chOff x="6626290" y="1315453"/>
                <a:chExt cx="1384300" cy="1910897"/>
              </a:xfrm>
            </p:grpSpPr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04C5959C-5DAB-41DB-A015-4354C83826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27563" y="1531902"/>
                  <a:ext cx="192171" cy="16944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C6513CFE-7C87-4CEE-848C-CFBCE060D9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750240" y="1315453"/>
                  <a:ext cx="260350" cy="1453697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D2283F05-533F-42F5-9F55-C12DA9B8FBE5}"/>
                    </a:ext>
                  </a:extLst>
                </p:cNvPr>
                <p:cNvCxnSpPr/>
                <p:nvPr/>
              </p:nvCxnSpPr>
              <p:spPr>
                <a:xfrm flipV="1">
                  <a:off x="6818461" y="1315453"/>
                  <a:ext cx="1192129" cy="21645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F4E44F5D-88E0-45ED-8BB0-7BE5A271A4E8}"/>
                    </a:ext>
                  </a:extLst>
                </p:cNvPr>
                <p:cNvCxnSpPr/>
                <p:nvPr/>
              </p:nvCxnSpPr>
              <p:spPr>
                <a:xfrm flipV="1">
                  <a:off x="6626290" y="2769150"/>
                  <a:ext cx="1123950" cy="45720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5" name="Arrow: Right 84">
                <a:extLst>
                  <a:ext uri="{FF2B5EF4-FFF2-40B4-BE49-F238E27FC236}">
                    <a16:creationId xmlns:a16="http://schemas.microsoft.com/office/drawing/2014/main" id="{A2CFB6DB-8EC1-4024-B389-3A4B10337942}"/>
                  </a:ext>
                </a:extLst>
              </p:cNvPr>
              <p:cNvSpPr/>
              <p:nvPr/>
            </p:nvSpPr>
            <p:spPr>
              <a:xfrm>
                <a:off x="5634251" y="5236100"/>
                <a:ext cx="1075222" cy="216450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36" name="Picture 3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AC2F5242-F7B1-4031-9144-FE7B9C5A52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0" r="31286"/>
          <a:stretch/>
        </p:blipFill>
        <p:spPr>
          <a:xfrm rot="5400000">
            <a:off x="2142355" y="1253378"/>
            <a:ext cx="1381769" cy="1527359"/>
          </a:xfrm>
          <a:prstGeom prst="rect">
            <a:avLst/>
          </a:prstGeom>
        </p:spPr>
      </p:pic>
      <p:pic>
        <p:nvPicPr>
          <p:cNvPr id="37" name="Picture 36" descr="A picture containing text&#10;&#10;Description automatically generated">
            <a:extLst>
              <a:ext uri="{FF2B5EF4-FFF2-40B4-BE49-F238E27FC236}">
                <a16:creationId xmlns:a16="http://schemas.microsoft.com/office/drawing/2014/main" id="{BF9577D0-1673-4A08-B8D2-66E8D32297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5" t="4934" r="33153" b="6138"/>
          <a:stretch/>
        </p:blipFill>
        <p:spPr>
          <a:xfrm rot="5400000">
            <a:off x="8809669" y="1246984"/>
            <a:ext cx="1409962" cy="1370498"/>
          </a:xfrm>
          <a:prstGeom prst="rect">
            <a:avLst/>
          </a:prstGeom>
        </p:spPr>
      </p:pic>
      <p:sp>
        <p:nvSpPr>
          <p:cNvPr id="40" name="Arrow: Right 39">
            <a:extLst>
              <a:ext uri="{FF2B5EF4-FFF2-40B4-BE49-F238E27FC236}">
                <a16:creationId xmlns:a16="http://schemas.microsoft.com/office/drawing/2014/main" id="{6CD4E218-8E4D-49A0-AED7-7E58295FDA2E}"/>
              </a:ext>
            </a:extLst>
          </p:cNvPr>
          <p:cNvSpPr/>
          <p:nvPr/>
        </p:nvSpPr>
        <p:spPr>
          <a:xfrm rot="1942559">
            <a:off x="3626777" y="2484404"/>
            <a:ext cx="373136" cy="13405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8DEB907-6578-4778-B7D6-0B3AAA80E1C1}"/>
              </a:ext>
            </a:extLst>
          </p:cNvPr>
          <p:cNvGrpSpPr/>
          <p:nvPr/>
        </p:nvGrpSpPr>
        <p:grpSpPr>
          <a:xfrm>
            <a:off x="5789555" y="4878951"/>
            <a:ext cx="1513051" cy="1544597"/>
            <a:chOff x="5780969" y="3078366"/>
            <a:chExt cx="1513051" cy="15445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B4E7B50-803D-4684-8497-0302C6FF501D}"/>
                    </a:ext>
                  </a:extLst>
                </p:cNvPr>
                <p:cNvSpPr txBox="1"/>
                <p:nvPr/>
              </p:nvSpPr>
              <p:spPr>
                <a:xfrm>
                  <a:off x="6347584" y="4253631"/>
                  <a:ext cx="94643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𝛽</m:t>
                      </m:r>
                    </m:oMath>
                  </a14:m>
                  <a:r>
                    <a:rPr lang="en-GB" dirty="0"/>
                    <a:t> LAGB</a:t>
                  </a: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B4E7B50-803D-4684-8497-0302C6FF50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7584" y="4253631"/>
                  <a:ext cx="946436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1935" t="-8197" b="-2459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8E9ECD1-3BAD-4CF9-8BE5-9DE617EF3E64}"/>
                </a:ext>
              </a:extLst>
            </p:cNvPr>
            <p:cNvSpPr/>
            <p:nvPr/>
          </p:nvSpPr>
          <p:spPr>
            <a:xfrm>
              <a:off x="5780969" y="4310943"/>
              <a:ext cx="495772" cy="254709"/>
            </a:xfrm>
            <a:prstGeom prst="rect">
              <a:avLst/>
            </a:prstGeom>
            <a:solidFill>
              <a:srgbClr val="940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55843F6-C77B-4DE3-B67C-0C3C6CFB2C09}"/>
                </a:ext>
              </a:extLst>
            </p:cNvPr>
            <p:cNvSpPr/>
            <p:nvPr/>
          </p:nvSpPr>
          <p:spPr>
            <a:xfrm>
              <a:off x="5780969" y="3135678"/>
              <a:ext cx="495772" cy="254709"/>
            </a:xfrm>
            <a:prstGeom prst="rect">
              <a:avLst/>
            </a:prstGeom>
            <a:solidFill>
              <a:srgbClr val="9CA9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DBB00C3-120E-4773-983A-6925D4B8C64D}"/>
                    </a:ext>
                  </a:extLst>
                </p:cNvPr>
                <p:cNvSpPr txBox="1"/>
                <p:nvPr/>
              </p:nvSpPr>
              <p:spPr>
                <a:xfrm>
                  <a:off x="6347584" y="3078366"/>
                  <a:ext cx="89724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DBB00C3-120E-4773-983A-6925D4B8C6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7584" y="3078366"/>
                  <a:ext cx="897244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5D8125E-143B-4D3C-B4CA-D1E0BCA49AC4}"/>
                </a:ext>
              </a:extLst>
            </p:cNvPr>
            <p:cNvSpPr/>
            <p:nvPr/>
          </p:nvSpPr>
          <p:spPr>
            <a:xfrm>
              <a:off x="5780969" y="3527433"/>
              <a:ext cx="495772" cy="254709"/>
            </a:xfrm>
            <a:prstGeom prst="rect">
              <a:avLst/>
            </a:prstGeom>
            <a:solidFill>
              <a:srgbClr val="AF93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A88F5B2B-6E6B-4AA7-97D0-B537699202C6}"/>
                    </a:ext>
                  </a:extLst>
                </p:cNvPr>
                <p:cNvSpPr txBox="1"/>
                <p:nvPr/>
              </p:nvSpPr>
              <p:spPr>
                <a:xfrm>
                  <a:off x="6347584" y="3470121"/>
                  <a:ext cx="94643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𝛽</m:t>
                      </m:r>
                    </m:oMath>
                  </a14:m>
                  <a:r>
                    <a:rPr lang="en-GB" dirty="0"/>
                    <a:t> HAGB</a:t>
                  </a: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A88F5B2B-6E6B-4AA7-97D0-B537699202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7584" y="3470121"/>
                  <a:ext cx="946436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1935" t="-10000" r="-4516" b="-2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B5C4B70-52F3-4B58-83A5-1BD6AAD1FA1D}"/>
                </a:ext>
              </a:extLst>
            </p:cNvPr>
            <p:cNvSpPr/>
            <p:nvPr/>
          </p:nvSpPr>
          <p:spPr>
            <a:xfrm>
              <a:off x="5780969" y="3919188"/>
              <a:ext cx="495772" cy="254709"/>
            </a:xfrm>
            <a:prstGeom prst="rect">
              <a:avLst/>
            </a:prstGeom>
            <a:solidFill>
              <a:srgbClr val="BD6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6E3F2A30-9E12-40DD-82BD-5DCF81754745}"/>
                    </a:ext>
                  </a:extLst>
                </p:cNvPr>
                <p:cNvSpPr txBox="1"/>
                <p:nvPr/>
              </p:nvSpPr>
              <p:spPr>
                <a:xfrm>
                  <a:off x="6347584" y="3861876"/>
                  <a:ext cx="94643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a14:m>
                  <a:r>
                    <a:rPr lang="en-GB" dirty="0"/>
                    <a:t> LAGB</a:t>
                  </a: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6E3F2A30-9E12-40DD-82BD-5DCF817547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7584" y="3861876"/>
                  <a:ext cx="946436" cy="369332"/>
                </a:xfrm>
                <a:prstGeom prst="rect">
                  <a:avLst/>
                </a:prstGeom>
                <a:blipFill>
                  <a:blip r:embed="rId12"/>
                  <a:stretch>
                    <a:fillRect t="-10000" b="-2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83181B88-52FB-475F-9D3F-03F1D222D2BB}"/>
              </a:ext>
            </a:extLst>
          </p:cNvPr>
          <p:cNvSpPr/>
          <p:nvPr/>
        </p:nvSpPr>
        <p:spPr>
          <a:xfrm rot="1942559">
            <a:off x="10379642" y="2484404"/>
            <a:ext cx="373136" cy="13405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03C8F63-8116-4D06-985C-57192C94211B}"/>
              </a:ext>
            </a:extLst>
          </p:cNvPr>
          <p:cNvSpPr txBox="1"/>
          <p:nvPr/>
        </p:nvSpPr>
        <p:spPr>
          <a:xfrm>
            <a:off x="5596498" y="4307002"/>
            <a:ext cx="1933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>
                    <a:lumMod val="50000"/>
                  </a:schemeClr>
                </a:solidFill>
              </a:rPr>
              <a:t>interface colouring</a:t>
            </a:r>
          </a:p>
        </p:txBody>
      </p:sp>
      <p:pic>
        <p:nvPicPr>
          <p:cNvPr id="8" name="Picture 7" descr="A picture containing text, monitor, display, picture frame&#10;&#10;Description automatically generated">
            <a:extLst>
              <a:ext uri="{FF2B5EF4-FFF2-40B4-BE49-F238E27FC236}">
                <a16:creationId xmlns:a16="http://schemas.microsoft.com/office/drawing/2014/main" id="{AE8DA2A9-80C5-473B-A837-AE3B3D35916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8" t="14845" r="16649" b="15317"/>
          <a:stretch/>
        </p:blipFill>
        <p:spPr>
          <a:xfrm>
            <a:off x="1153269" y="2695618"/>
            <a:ext cx="4091512" cy="4095684"/>
          </a:xfrm>
          <a:prstGeom prst="rect">
            <a:avLst/>
          </a:prstGeom>
        </p:spPr>
      </p:pic>
      <p:pic>
        <p:nvPicPr>
          <p:cNvPr id="10" name="Picture 9" descr="A picture containing text, display&#10;&#10;Description automatically generated">
            <a:extLst>
              <a:ext uri="{FF2B5EF4-FFF2-40B4-BE49-F238E27FC236}">
                <a16:creationId xmlns:a16="http://schemas.microsoft.com/office/drawing/2014/main" id="{A7E442A8-E19E-486A-A818-4B3D8BDF79E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2" t="13030" r="15426" b="12883"/>
          <a:stretch/>
        </p:blipFill>
        <p:spPr>
          <a:xfrm>
            <a:off x="8056469" y="2647360"/>
            <a:ext cx="4112278" cy="419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66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61FFBD1F-8A68-48CF-A6DC-F3839EC90726}"/>
              </a:ext>
            </a:extLst>
          </p:cNvPr>
          <p:cNvSpPr/>
          <p:nvPr/>
        </p:nvSpPr>
        <p:spPr>
          <a:xfrm>
            <a:off x="0" y="1"/>
            <a:ext cx="12192000" cy="764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Subtitle 4">
            <a:extLst>
              <a:ext uri="{FF2B5EF4-FFF2-40B4-BE49-F238E27FC236}">
                <a16:creationId xmlns:a16="http://schemas.microsoft.com/office/drawing/2014/main" id="{849C71E1-2E32-4FFF-AB9D-014368B261B3}"/>
              </a:ext>
            </a:extLst>
          </p:cNvPr>
          <p:cNvSpPr txBox="1">
            <a:spLocks/>
          </p:cNvSpPr>
          <p:nvPr/>
        </p:nvSpPr>
        <p:spPr>
          <a:xfrm>
            <a:off x="930030" y="43768"/>
            <a:ext cx="10331939" cy="676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72"/>
              </a:spcBef>
              <a:buNone/>
            </a:pPr>
            <a:r>
              <a:rPr lang="en-GB" sz="4400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2022 plan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86892BB-3BE5-43C6-81F0-DF6833E5EEFF}"/>
              </a:ext>
            </a:extLst>
          </p:cNvPr>
          <p:cNvGrpSpPr/>
          <p:nvPr/>
        </p:nvGrpSpPr>
        <p:grpSpPr>
          <a:xfrm>
            <a:off x="8114374" y="841603"/>
            <a:ext cx="2224222" cy="1186744"/>
            <a:chOff x="8612965" y="938295"/>
            <a:chExt cx="2224222" cy="1186744"/>
          </a:xfrm>
        </p:grpSpPr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34B98A98-05DD-43AE-B9C9-AB954725B991}"/>
                </a:ext>
              </a:extLst>
            </p:cNvPr>
            <p:cNvSpPr/>
            <p:nvPr/>
          </p:nvSpPr>
          <p:spPr>
            <a:xfrm rot="1360628">
              <a:off x="9476566" y="1416567"/>
              <a:ext cx="296954" cy="171425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Picture 34" descr="Logo&#10;&#10;Description automatically generated">
              <a:extLst>
                <a:ext uri="{FF2B5EF4-FFF2-40B4-BE49-F238E27FC236}">
                  <a16:creationId xmlns:a16="http://schemas.microsoft.com/office/drawing/2014/main" id="{4688C112-2778-4C11-9E3E-78F0F6C9CF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918" b="11832"/>
            <a:stretch/>
          </p:blipFill>
          <p:spPr>
            <a:xfrm>
              <a:off x="8755744" y="938295"/>
              <a:ext cx="743480" cy="801672"/>
            </a:xfrm>
            <a:prstGeom prst="rect">
              <a:avLst/>
            </a:prstGeom>
          </p:spPr>
        </p:pic>
        <p:pic>
          <p:nvPicPr>
            <p:cNvPr id="36" name="Picture 35" descr="A picture containing text, envelope&#10;&#10;Description automatically generated">
              <a:extLst>
                <a:ext uri="{FF2B5EF4-FFF2-40B4-BE49-F238E27FC236}">
                  <a16:creationId xmlns:a16="http://schemas.microsoft.com/office/drawing/2014/main" id="{65BE50BB-B6F9-4264-9264-527855B28B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7" t="20690" r="15762" b="19134"/>
            <a:stretch/>
          </p:blipFill>
          <p:spPr>
            <a:xfrm>
              <a:off x="9766300" y="1067503"/>
              <a:ext cx="1070887" cy="94875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3C692C2-0368-4D93-9CB8-C1552C80E663}"/>
                </a:ext>
              </a:extLst>
            </p:cNvPr>
            <p:cNvSpPr txBox="1"/>
            <p:nvPr/>
          </p:nvSpPr>
          <p:spPr>
            <a:xfrm>
              <a:off x="8612965" y="1663374"/>
              <a:ext cx="12815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Synthetic microstructures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1D38B7-9DD4-45E1-937F-1FD0E285DC3B}"/>
              </a:ext>
            </a:extLst>
          </p:cNvPr>
          <p:cNvGrpSpPr/>
          <p:nvPr/>
        </p:nvGrpSpPr>
        <p:grpSpPr>
          <a:xfrm>
            <a:off x="8940130" y="2038413"/>
            <a:ext cx="2955913" cy="1294266"/>
            <a:chOff x="8755744" y="2134734"/>
            <a:chExt cx="2955913" cy="129426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E3676A5-62C7-4230-A857-31D511B54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2032"/>
            <a:stretch/>
          </p:blipFill>
          <p:spPr>
            <a:xfrm>
              <a:off x="10310776" y="2167621"/>
              <a:ext cx="1400881" cy="1261379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A31F94A-9A95-488A-AC45-6A24235555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7091" t="16218" r="18046" b="23516"/>
            <a:stretch/>
          </p:blipFill>
          <p:spPr>
            <a:xfrm rot="19298466">
              <a:off x="9130630" y="2134734"/>
              <a:ext cx="908210" cy="976070"/>
            </a:xfrm>
            <a:prstGeom prst="rect">
              <a:avLst/>
            </a:prstGeom>
          </p:spPr>
        </p:pic>
        <p:sp>
          <p:nvSpPr>
            <p:cNvPr id="40" name="Arrow: Right 39">
              <a:extLst>
                <a:ext uri="{FF2B5EF4-FFF2-40B4-BE49-F238E27FC236}">
                  <a16:creationId xmlns:a16="http://schemas.microsoft.com/office/drawing/2014/main" id="{633707D4-E5F2-40B8-8D55-F05F8A941BEE}"/>
                </a:ext>
              </a:extLst>
            </p:cNvPr>
            <p:cNvSpPr/>
            <p:nvPr/>
          </p:nvSpPr>
          <p:spPr>
            <a:xfrm rot="1360628">
              <a:off x="10027741" y="2978556"/>
              <a:ext cx="296954" cy="171425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C52F30B-C675-4AB9-8595-3CE134856647}"/>
                </a:ext>
              </a:extLst>
            </p:cNvPr>
            <p:cNvSpPr txBox="1"/>
            <p:nvPr/>
          </p:nvSpPr>
          <p:spPr>
            <a:xfrm>
              <a:off x="8755744" y="3102189"/>
              <a:ext cx="159359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Real microstructures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D863395-C77E-4179-ADCF-0BA5F922AA58}"/>
              </a:ext>
            </a:extLst>
          </p:cNvPr>
          <p:cNvSpPr txBox="1"/>
          <p:nvPr/>
        </p:nvSpPr>
        <p:spPr>
          <a:xfrm>
            <a:off x="7782018" y="3677225"/>
            <a:ext cx="4385340" cy="2209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800" b="1" dirty="0">
                <a:latin typeface="+mn-lt"/>
                <a:cs typeface="Arial" panose="020B0604020202020204" pitchFamily="34" charset="0"/>
              </a:rPr>
              <a:t>Variables: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+mn-lt"/>
                <a:cs typeface="Arial" panose="020B0604020202020204" pitchFamily="34" charset="0"/>
              </a:rPr>
              <a:t>Loading directions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+mn-lt"/>
                <a:cs typeface="Arial" panose="020B0604020202020204" pitchFamily="34" charset="0"/>
              </a:rPr>
              <a:t>Synthetic vs. real microstructures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</a:rPr>
              <a:t>Surface roughness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</a:rPr>
              <a:t>Particle volume fraction</a:t>
            </a:r>
          </a:p>
          <a:p>
            <a:pPr>
              <a:lnSpc>
                <a:spcPct val="110000"/>
              </a:lnSpc>
            </a:pPr>
            <a:endParaRPr lang="en-GB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GB" dirty="0">
                <a:latin typeface="Calibri" panose="020F0502020204030204" pitchFamily="34" charset="0"/>
              </a:rPr>
              <a:t>Full MatFlow integration for future-proofing</a:t>
            </a:r>
            <a:endParaRPr lang="en-GB" sz="1800" dirty="0">
              <a:latin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4D1351-E54A-4E56-A3DC-3631E93AD340}"/>
              </a:ext>
            </a:extLst>
          </p:cNvPr>
          <p:cNvSpPr txBox="1"/>
          <p:nvPr/>
        </p:nvSpPr>
        <p:spPr>
          <a:xfrm>
            <a:off x="740963" y="4419478"/>
            <a:ext cx="66493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800" b="1" dirty="0">
                <a:latin typeface="+mn-lt"/>
                <a:cs typeface="Arial" panose="020B0604020202020204" pitchFamily="34" charset="0"/>
              </a:rPr>
              <a:t>Part 2: dynamic modelling</a:t>
            </a:r>
          </a:p>
          <a:p>
            <a:pPr>
              <a:lnSpc>
                <a:spcPct val="110000"/>
              </a:lnSpc>
            </a:pPr>
            <a:endParaRPr lang="en-GB" sz="1800" dirty="0">
              <a:solidFill>
                <a:schemeClr val="bg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marL="285750" indent="-285750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</a:rPr>
              <a:t>Extend DAMASK to provide CP/PF coupling</a:t>
            </a:r>
          </a:p>
          <a:p>
            <a:pPr marL="285750" indent="-285750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</a:rPr>
              <a:t>Re-examine investigates from Part 1</a:t>
            </a:r>
          </a:p>
          <a:p>
            <a:pPr marL="285750" indent="-285750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800" i="1" dirty="0">
                <a:latin typeface="Calibri" panose="020F0502020204030204" pitchFamily="34" charset="0"/>
              </a:rPr>
              <a:t>Output: paper demonstrating coupled modelling to explain experimental observations (e.g. grooving)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82916D-8D08-47FD-8BAC-5F83631D30AC}"/>
              </a:ext>
            </a:extLst>
          </p:cNvPr>
          <p:cNvSpPr txBox="1"/>
          <p:nvPr/>
        </p:nvSpPr>
        <p:spPr>
          <a:xfrm>
            <a:off x="751876" y="1599353"/>
            <a:ext cx="6919157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800" b="1" dirty="0">
                <a:latin typeface="+mn-lt"/>
                <a:cs typeface="Arial" panose="020B0604020202020204" pitchFamily="34" charset="0"/>
              </a:rPr>
              <a:t>Part 1: static modelling</a:t>
            </a:r>
            <a:endParaRPr lang="en-GB" sz="1800" dirty="0">
              <a:solidFill>
                <a:schemeClr val="bg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marL="285750" indent="-285750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sz="1800" dirty="0">
              <a:latin typeface="Calibri" panose="020F0502020204030204" pitchFamily="34" charset="0"/>
            </a:endParaRPr>
          </a:p>
          <a:p>
            <a:pPr marL="285750" indent="-285750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</a:rPr>
              <a:t>Include effect of chemistry (currently just microstructure evolving)</a:t>
            </a:r>
          </a:p>
          <a:p>
            <a:pPr marL="285750" indent="-285750" font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</a:rPr>
              <a:t>For two phases: growth depends on how fast Al, V are diffusing</a:t>
            </a:r>
          </a:p>
          <a:p>
            <a:pPr marL="285750" indent="-285750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</a:rPr>
              <a:t>Interface mobilities</a:t>
            </a:r>
            <a:r>
              <a:rPr lang="en-GB" dirty="0"/>
              <a:t> from diffusion-controlled assumption for growth</a:t>
            </a:r>
          </a:p>
          <a:p>
            <a:pPr marL="285750" indent="-285750" font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 dirty="0">
              <a:latin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E1DB5D-BC73-4550-93CC-3B2EDCEF68E8}"/>
              </a:ext>
            </a:extLst>
          </p:cNvPr>
          <p:cNvGrpSpPr/>
          <p:nvPr/>
        </p:nvGrpSpPr>
        <p:grpSpPr>
          <a:xfrm>
            <a:off x="3319482" y="1035734"/>
            <a:ext cx="3913434" cy="1121373"/>
            <a:chOff x="3267952" y="958430"/>
            <a:chExt cx="3913434" cy="1121373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C498E7E8-2D02-477C-879B-02D659FC0CEC}"/>
                </a:ext>
              </a:extLst>
            </p:cNvPr>
            <p:cNvGrpSpPr/>
            <p:nvPr/>
          </p:nvGrpSpPr>
          <p:grpSpPr>
            <a:xfrm>
              <a:off x="3267952" y="1246945"/>
              <a:ext cx="3913434" cy="832858"/>
              <a:chOff x="1573161" y="2575622"/>
              <a:chExt cx="8735028" cy="1858990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A0059E41-6194-4780-8D65-4B3E25A410CC}"/>
                  </a:ext>
                </a:extLst>
              </p:cNvPr>
              <p:cNvSpPr/>
              <p:nvPr/>
            </p:nvSpPr>
            <p:spPr>
              <a:xfrm>
                <a:off x="4128792" y="2575622"/>
                <a:ext cx="3033326" cy="1858990"/>
              </a:xfrm>
              <a:prstGeom prst="rect">
                <a:avLst/>
              </a:prstGeom>
              <a:solidFill>
                <a:srgbClr val="F9F9F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CBC23D2-9A98-4B17-A6E5-C55269671F01}"/>
                  </a:ext>
                </a:extLst>
              </p:cNvPr>
              <p:cNvSpPr/>
              <p:nvPr/>
            </p:nvSpPr>
            <p:spPr>
              <a:xfrm>
                <a:off x="7274863" y="2575622"/>
                <a:ext cx="3033326" cy="1858990"/>
              </a:xfrm>
              <a:prstGeom prst="rect">
                <a:avLst/>
              </a:prstGeom>
              <a:solidFill>
                <a:srgbClr val="F9F9F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FB57C6B3-7C17-4305-9CA9-A68184802420}"/>
                  </a:ext>
                </a:extLst>
              </p:cNvPr>
              <p:cNvSpPr/>
              <p:nvPr/>
            </p:nvSpPr>
            <p:spPr>
              <a:xfrm>
                <a:off x="1573161" y="2575622"/>
                <a:ext cx="2387270" cy="1858990"/>
              </a:xfrm>
              <a:prstGeom prst="rect">
                <a:avLst/>
              </a:prstGeom>
              <a:solidFill>
                <a:srgbClr val="F9F9F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7" name="Graphic 76">
                <a:extLst>
                  <a:ext uri="{FF2B5EF4-FFF2-40B4-BE49-F238E27FC236}">
                    <a16:creationId xmlns:a16="http://schemas.microsoft.com/office/drawing/2014/main" id="{874DA93D-FF28-495B-BA17-940257C996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751715" y="2795726"/>
                <a:ext cx="1903515" cy="1457012"/>
              </a:xfrm>
              <a:prstGeom prst="rect">
                <a:avLst/>
              </a:prstGeom>
            </p:spPr>
          </p:pic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EBE6420E-A412-4F09-8177-522D4AFE9336}"/>
                  </a:ext>
                </a:extLst>
              </p:cNvPr>
              <p:cNvGrpSpPr/>
              <p:nvPr/>
            </p:nvGrpSpPr>
            <p:grpSpPr>
              <a:xfrm>
                <a:off x="3794809" y="2789851"/>
                <a:ext cx="3202014" cy="1468762"/>
                <a:chOff x="4070112" y="2827307"/>
                <a:chExt cx="3202014" cy="1468762"/>
              </a:xfrm>
            </p:grpSpPr>
            <p:sp>
              <p:nvSpPr>
                <p:cNvPr id="82" name="Arrow: Right 81">
                  <a:extLst>
                    <a:ext uri="{FF2B5EF4-FFF2-40B4-BE49-F238E27FC236}">
                      <a16:creationId xmlns:a16="http://schemas.microsoft.com/office/drawing/2014/main" id="{99F1ED72-B70D-4FEF-872C-5E36F3D26E7D}"/>
                    </a:ext>
                  </a:extLst>
                </p:cNvPr>
                <p:cNvSpPr/>
                <p:nvPr/>
              </p:nvSpPr>
              <p:spPr>
                <a:xfrm>
                  <a:off x="4070112" y="3431099"/>
                  <a:ext cx="501445" cy="261178"/>
                </a:xfrm>
                <a:prstGeom prst="right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83" name="Graphic 82">
                  <a:extLst>
                    <a:ext uri="{FF2B5EF4-FFF2-40B4-BE49-F238E27FC236}">
                      <a16:creationId xmlns:a16="http://schemas.microsoft.com/office/drawing/2014/main" id="{88FE3D00-DEBF-4836-9554-647D8A23E1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34106" y="2827307"/>
                  <a:ext cx="2538020" cy="1468762"/>
                </a:xfrm>
                <a:prstGeom prst="rect">
                  <a:avLst/>
                </a:prstGeom>
              </p:spPr>
            </p:pic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E484AE1B-6A4E-4B48-97AD-9E88427D9991}"/>
                  </a:ext>
                </a:extLst>
              </p:cNvPr>
              <p:cNvGrpSpPr/>
              <p:nvPr/>
            </p:nvGrpSpPr>
            <p:grpSpPr>
              <a:xfrm>
                <a:off x="6993750" y="2795726"/>
                <a:ext cx="3120810" cy="1457012"/>
                <a:chOff x="7269053" y="2833182"/>
                <a:chExt cx="3120810" cy="1457012"/>
              </a:xfrm>
            </p:grpSpPr>
            <p:sp>
              <p:nvSpPr>
                <p:cNvPr id="80" name="Arrow: Right 79">
                  <a:extLst>
                    <a:ext uri="{FF2B5EF4-FFF2-40B4-BE49-F238E27FC236}">
                      <a16:creationId xmlns:a16="http://schemas.microsoft.com/office/drawing/2014/main" id="{D4316258-26F7-4215-8B40-E0AA72AFEC9D}"/>
                    </a:ext>
                  </a:extLst>
                </p:cNvPr>
                <p:cNvSpPr/>
                <p:nvPr/>
              </p:nvSpPr>
              <p:spPr>
                <a:xfrm>
                  <a:off x="7269053" y="3431099"/>
                  <a:ext cx="501445" cy="261178"/>
                </a:xfrm>
                <a:prstGeom prst="right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pic>
              <p:nvPicPr>
                <p:cNvPr id="81" name="Graphic 80">
                  <a:extLst>
                    <a:ext uri="{FF2B5EF4-FFF2-40B4-BE49-F238E27FC236}">
                      <a16:creationId xmlns:a16="http://schemas.microsoft.com/office/drawing/2014/main" id="{E52FE24C-6EA5-4F0C-919F-C1CC392226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51843" y="2833182"/>
                  <a:ext cx="2538020" cy="1457012"/>
                </a:xfrm>
                <a:prstGeom prst="rect">
                  <a:avLst/>
                </a:prstGeom>
              </p:spPr>
            </p:pic>
          </p:grpSp>
        </p:grpSp>
        <p:pic>
          <p:nvPicPr>
            <p:cNvPr id="89" name="Picture 2">
              <a:extLst>
                <a:ext uri="{FF2B5EF4-FFF2-40B4-BE49-F238E27FC236}">
                  <a16:creationId xmlns:a16="http://schemas.microsoft.com/office/drawing/2014/main" id="{7FFF5F27-23E8-4D6B-A7F5-C84B7DCDE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2712" y="1012811"/>
              <a:ext cx="778041" cy="194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>
              <a:extLst>
                <a:ext uri="{FF2B5EF4-FFF2-40B4-BE49-F238E27FC236}">
                  <a16:creationId xmlns:a16="http://schemas.microsoft.com/office/drawing/2014/main" id="{69D66CC6-3CD5-4E38-A41F-65442053D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3866" y="958430"/>
              <a:ext cx="362984" cy="243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8C1F60D-D56E-4E70-B793-00B437DA362F}"/>
                </a:ext>
              </a:extLst>
            </p:cNvPr>
            <p:cNvSpPr txBox="1"/>
            <p:nvPr/>
          </p:nvSpPr>
          <p:spPr>
            <a:xfrm>
              <a:off x="5822407" y="958430"/>
              <a:ext cx="13589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Consolas" panose="020B0609020204030204" pitchFamily="49" charset="0"/>
                </a:rPr>
                <a:t>CIPHER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A77E9F-92E9-403A-BB77-4778C568C848}"/>
              </a:ext>
            </a:extLst>
          </p:cNvPr>
          <p:cNvGrpSpPr/>
          <p:nvPr/>
        </p:nvGrpSpPr>
        <p:grpSpPr>
          <a:xfrm>
            <a:off x="3650213" y="3895485"/>
            <a:ext cx="2884154" cy="1079383"/>
            <a:chOff x="3481674" y="3765335"/>
            <a:chExt cx="2884154" cy="107938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A3081EB-00BF-4E4B-86DC-66BC97A33D4F}"/>
                </a:ext>
              </a:extLst>
            </p:cNvPr>
            <p:cNvGrpSpPr/>
            <p:nvPr/>
          </p:nvGrpSpPr>
          <p:grpSpPr>
            <a:xfrm>
              <a:off x="3481674" y="4009264"/>
              <a:ext cx="2884154" cy="835454"/>
              <a:chOff x="2789625" y="2568953"/>
              <a:chExt cx="6482185" cy="1877696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7B19A9B9-A9A9-4826-BF9C-EF5A1046FE92}"/>
                  </a:ext>
                </a:extLst>
              </p:cNvPr>
              <p:cNvSpPr/>
              <p:nvPr/>
            </p:nvSpPr>
            <p:spPr>
              <a:xfrm>
                <a:off x="2789625" y="2568953"/>
                <a:ext cx="6482185" cy="1877696"/>
              </a:xfrm>
              <a:prstGeom prst="rect">
                <a:avLst/>
              </a:prstGeom>
              <a:solidFill>
                <a:srgbClr val="F9F9F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86" name="Graphic 85">
                <a:extLst>
                  <a:ext uri="{FF2B5EF4-FFF2-40B4-BE49-F238E27FC236}">
                    <a16:creationId xmlns:a16="http://schemas.microsoft.com/office/drawing/2014/main" id="{129EDC60-1CD5-4683-8947-E1EB0332D6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071754" y="2795726"/>
                <a:ext cx="1903515" cy="1457012"/>
              </a:xfrm>
              <a:prstGeom prst="rect">
                <a:avLst/>
              </a:prstGeom>
            </p:spPr>
          </p:pic>
          <p:pic>
            <p:nvPicPr>
              <p:cNvPr id="87" name="Graphic 86">
                <a:extLst>
                  <a:ext uri="{FF2B5EF4-FFF2-40B4-BE49-F238E27FC236}">
                    <a16:creationId xmlns:a16="http://schemas.microsoft.com/office/drawing/2014/main" id="{382E8175-FA90-48C9-BB3E-874F0BB4EC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753763" y="2789851"/>
                <a:ext cx="2538020" cy="1468762"/>
              </a:xfrm>
              <a:prstGeom prst="rect">
                <a:avLst/>
              </a:prstGeom>
            </p:spPr>
          </p:pic>
          <p:pic>
            <p:nvPicPr>
              <p:cNvPr id="88" name="Graphic 87">
                <a:extLst>
                  <a:ext uri="{FF2B5EF4-FFF2-40B4-BE49-F238E27FC236}">
                    <a16:creationId xmlns:a16="http://schemas.microsoft.com/office/drawing/2014/main" id="{FBA8474A-2295-42CD-9583-A219EBC06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707035" y="2795726"/>
                <a:ext cx="2538020" cy="1457012"/>
              </a:xfrm>
              <a:prstGeom prst="rect">
                <a:avLst/>
              </a:prstGeom>
            </p:spPr>
          </p:pic>
        </p:grpSp>
        <p:pic>
          <p:nvPicPr>
            <p:cNvPr id="91" name="Picture 2">
              <a:extLst>
                <a:ext uri="{FF2B5EF4-FFF2-40B4-BE49-F238E27FC236}">
                  <a16:creationId xmlns:a16="http://schemas.microsoft.com/office/drawing/2014/main" id="{53C3F8B6-967F-4D9F-8165-B4084AAF0B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8431" y="3765335"/>
              <a:ext cx="778041" cy="194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E0D133C-D5BD-409A-8CF3-1CBB572EF427}"/>
              </a:ext>
            </a:extLst>
          </p:cNvPr>
          <p:cNvCxnSpPr/>
          <p:nvPr/>
        </p:nvCxnSpPr>
        <p:spPr>
          <a:xfrm>
            <a:off x="7619574" y="1038647"/>
            <a:ext cx="0" cy="541506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9FD6BA71-2376-4C7C-9DE3-C11491A9A108}"/>
              </a:ext>
            </a:extLst>
          </p:cNvPr>
          <p:cNvCxnSpPr>
            <a:cxnSpLocks/>
          </p:cNvCxnSpPr>
          <p:nvPr/>
        </p:nvCxnSpPr>
        <p:spPr>
          <a:xfrm>
            <a:off x="529964" y="3677225"/>
            <a:ext cx="708722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350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4E68DFA-7444-4523-BD0E-013362FC1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8944" y="3676888"/>
            <a:ext cx="2410464" cy="241954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299CA88-81EC-45A6-993F-A0184862D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42135" y="881101"/>
            <a:ext cx="2424083" cy="2433162"/>
          </a:xfrm>
          <a:prstGeom prst="rect">
            <a:avLst/>
          </a:prstGeom>
        </p:spPr>
      </p:pic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CA245667-E8BC-4D17-9F1C-8E3BCD69CE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762" y="4028198"/>
            <a:ext cx="2868623" cy="2068233"/>
          </a:xfrm>
          <a:prstGeom prst="rect">
            <a:avLst/>
          </a:prstGeom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3497B4C3-96D8-4D42-B070-846FB799DE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41" y="1246030"/>
            <a:ext cx="2810244" cy="206823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7C9316F-4CD2-49BB-B97C-ACB43F808FFA}"/>
              </a:ext>
            </a:extLst>
          </p:cNvPr>
          <p:cNvGrpSpPr/>
          <p:nvPr/>
        </p:nvGrpSpPr>
        <p:grpSpPr>
          <a:xfrm>
            <a:off x="536703" y="3699246"/>
            <a:ext cx="2691509" cy="2397185"/>
            <a:chOff x="2831547" y="3035168"/>
            <a:chExt cx="3877926" cy="345386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0718936-B2B3-462E-B21F-2DCEE5C39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1547" y="3035168"/>
              <a:ext cx="3119452" cy="34538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D3B134A-0273-4865-9E7F-CFA9EC4D6919}"/>
                    </a:ext>
                  </a:extLst>
                </p:cNvPr>
                <p:cNvSpPr txBox="1"/>
                <p:nvPr/>
              </p:nvSpPr>
              <p:spPr>
                <a:xfrm>
                  <a:off x="3499117" y="3387258"/>
                  <a:ext cx="17227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a14:m>
                  <a:r>
                    <a:rPr lang="en-GB" dirty="0"/>
                    <a:t>-hard direction</a:t>
                  </a: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39BF38C-5884-4C8F-A8C7-8546C85045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9117" y="3387258"/>
                  <a:ext cx="1722779" cy="369332"/>
                </a:xfrm>
                <a:prstGeom prst="rect">
                  <a:avLst/>
                </a:prstGeom>
                <a:blipFill>
                  <a:blip r:embed="rId9"/>
                  <a:stretch>
                    <a:fillRect t="-11905" r="-48469" b="-8095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A04CD79-2FC5-40DA-8F73-3FF6EDBD4299}"/>
                </a:ext>
              </a:extLst>
            </p:cNvPr>
            <p:cNvGrpSpPr/>
            <p:nvPr/>
          </p:nvGrpSpPr>
          <p:grpSpPr>
            <a:xfrm>
              <a:off x="4927462" y="4379587"/>
              <a:ext cx="1782011" cy="1574498"/>
              <a:chOff x="4927462" y="4379587"/>
              <a:chExt cx="1782011" cy="1574498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61F8B0C-D1BC-4702-AF8B-74911D0CEA01}"/>
                  </a:ext>
                </a:extLst>
              </p:cNvPr>
              <p:cNvGrpSpPr/>
              <p:nvPr/>
            </p:nvGrpSpPr>
            <p:grpSpPr>
              <a:xfrm>
                <a:off x="4927462" y="4379587"/>
                <a:ext cx="1132702" cy="1574498"/>
                <a:chOff x="6626290" y="1315453"/>
                <a:chExt cx="1384300" cy="1910897"/>
              </a:xfrm>
            </p:grpSpPr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AE7E8185-98DC-40C9-AC96-72DE13E28E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27563" y="1531903"/>
                  <a:ext cx="192171" cy="1694447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F2A2026A-B892-43C6-AEBE-E5D14448BD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750240" y="1315453"/>
                  <a:ext cx="260350" cy="1453697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347E73C3-CFB1-4C45-994A-151B431C9E74}"/>
                    </a:ext>
                  </a:extLst>
                </p:cNvPr>
                <p:cNvCxnSpPr/>
                <p:nvPr/>
              </p:nvCxnSpPr>
              <p:spPr>
                <a:xfrm flipV="1">
                  <a:off x="6818461" y="1315453"/>
                  <a:ext cx="1192129" cy="21645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93A8360E-12F7-4F2F-972B-5E9397272349}"/>
                    </a:ext>
                  </a:extLst>
                </p:cNvPr>
                <p:cNvCxnSpPr/>
                <p:nvPr/>
              </p:nvCxnSpPr>
              <p:spPr>
                <a:xfrm flipV="1">
                  <a:off x="6626290" y="2769150"/>
                  <a:ext cx="1123950" cy="45720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Arrow: Right 12">
                <a:extLst>
                  <a:ext uri="{FF2B5EF4-FFF2-40B4-BE49-F238E27FC236}">
                    <a16:creationId xmlns:a16="http://schemas.microsoft.com/office/drawing/2014/main" id="{68187B3E-3A90-43E2-A7A2-8B7B69331309}"/>
                  </a:ext>
                </a:extLst>
              </p:cNvPr>
              <p:cNvSpPr/>
              <p:nvPr/>
            </p:nvSpPr>
            <p:spPr>
              <a:xfrm>
                <a:off x="5634251" y="5236100"/>
                <a:ext cx="1075222" cy="216450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F0E1B2B-8572-453C-9369-33B8AA24B7CE}"/>
                  </a:ext>
                </a:extLst>
              </p:cNvPr>
              <p:cNvSpPr txBox="1"/>
              <p:nvPr/>
            </p:nvSpPr>
            <p:spPr>
              <a:xfrm>
                <a:off x="1242395" y="3516337"/>
                <a:ext cx="11239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sz="1400" i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1400" i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1400" dirty="0">
                    <a:solidFill>
                      <a:schemeClr val="bg1">
                        <a:lumMod val="50000"/>
                      </a:schemeClr>
                    </a:solidFill>
                  </a:rPr>
                  <a:t> plane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F0E1B2B-8572-453C-9369-33B8AA24B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395" y="3516337"/>
                <a:ext cx="1123951" cy="307777"/>
              </a:xfrm>
              <a:prstGeom prst="rect">
                <a:avLst/>
              </a:prstGeom>
              <a:blipFill>
                <a:blip r:embed="rId10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217C996B-8D2F-468A-86AF-28B421EC516F}"/>
              </a:ext>
            </a:extLst>
          </p:cNvPr>
          <p:cNvGrpSpPr/>
          <p:nvPr/>
        </p:nvGrpSpPr>
        <p:grpSpPr>
          <a:xfrm>
            <a:off x="472438" y="733797"/>
            <a:ext cx="2616292" cy="2397185"/>
            <a:chOff x="2968821" y="510501"/>
            <a:chExt cx="3769554" cy="3453864"/>
          </a:xfrm>
        </p:grpSpPr>
        <p:pic>
          <p:nvPicPr>
            <p:cNvPr id="20" name="Picture 19" descr="A picture containing text, envelope&#10;&#10;Description automatically generated">
              <a:extLst>
                <a:ext uri="{FF2B5EF4-FFF2-40B4-BE49-F238E27FC236}">
                  <a16:creationId xmlns:a16="http://schemas.microsoft.com/office/drawing/2014/main" id="{F6299876-B526-4418-B8A2-8AEC6A5E6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8821" y="510501"/>
              <a:ext cx="3197830" cy="34538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7E0DBB46-9F3A-4202-94AD-8DB346E13277}"/>
                    </a:ext>
                  </a:extLst>
                </p:cNvPr>
                <p:cNvSpPr txBox="1"/>
                <p:nvPr/>
              </p:nvSpPr>
              <p:spPr>
                <a:xfrm>
                  <a:off x="3703638" y="3594747"/>
                  <a:ext cx="165058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a14:m>
                  <a:r>
                    <a:rPr lang="en-GB" dirty="0"/>
                    <a:t>-soft direction</a:t>
                  </a: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F2C40E18-B643-4740-BE01-690976FC46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3638" y="3594747"/>
                  <a:ext cx="1650581" cy="369332"/>
                </a:xfrm>
                <a:prstGeom prst="rect">
                  <a:avLst/>
                </a:prstGeom>
                <a:blipFill>
                  <a:blip r:embed="rId12"/>
                  <a:stretch>
                    <a:fillRect t="-14286" r="-48404" b="-8095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EAF090E-973A-484B-A29A-284A2A1E8483}"/>
                </a:ext>
              </a:extLst>
            </p:cNvPr>
            <p:cNvGrpSpPr/>
            <p:nvPr/>
          </p:nvGrpSpPr>
          <p:grpSpPr>
            <a:xfrm>
              <a:off x="4945222" y="1927459"/>
              <a:ext cx="1793153" cy="1574498"/>
              <a:chOff x="4945222" y="1927459"/>
              <a:chExt cx="1793153" cy="1574498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60D627A3-E4D9-48FD-8402-614717BCDAC7}"/>
                  </a:ext>
                </a:extLst>
              </p:cNvPr>
              <p:cNvGrpSpPr/>
              <p:nvPr/>
            </p:nvGrpSpPr>
            <p:grpSpPr>
              <a:xfrm>
                <a:off x="4945222" y="1927459"/>
                <a:ext cx="1132702" cy="1574498"/>
                <a:chOff x="6626290" y="1315453"/>
                <a:chExt cx="1384300" cy="1910897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3FDE28AB-AD6A-42CA-8441-EDECCE33B5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27563" y="1531903"/>
                  <a:ext cx="192171" cy="1694447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78C71B7D-F4F7-4829-9B77-019629D04F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750240" y="1315453"/>
                  <a:ext cx="260350" cy="1453697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81A9333B-F4E7-41E8-8299-AFC722336A48}"/>
                    </a:ext>
                  </a:extLst>
                </p:cNvPr>
                <p:cNvCxnSpPr/>
                <p:nvPr/>
              </p:nvCxnSpPr>
              <p:spPr>
                <a:xfrm flipV="1">
                  <a:off x="6818461" y="1315453"/>
                  <a:ext cx="1192129" cy="21645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B96F0809-C89F-4BF5-B76D-6691D943314B}"/>
                    </a:ext>
                  </a:extLst>
                </p:cNvPr>
                <p:cNvCxnSpPr/>
                <p:nvPr/>
              </p:nvCxnSpPr>
              <p:spPr>
                <a:xfrm flipV="1">
                  <a:off x="6626290" y="2769150"/>
                  <a:ext cx="1123950" cy="45720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Arrow: Right 23">
                <a:extLst>
                  <a:ext uri="{FF2B5EF4-FFF2-40B4-BE49-F238E27FC236}">
                    <a16:creationId xmlns:a16="http://schemas.microsoft.com/office/drawing/2014/main" id="{34E79A1C-CB26-4282-89B3-82A39D70DCDD}"/>
                  </a:ext>
                </a:extLst>
              </p:cNvPr>
              <p:cNvSpPr/>
              <p:nvPr/>
            </p:nvSpPr>
            <p:spPr>
              <a:xfrm>
                <a:off x="5743202" y="2385299"/>
                <a:ext cx="995173" cy="216450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110EF7EC-773F-4E77-9E99-741D855216D7}"/>
              </a:ext>
            </a:extLst>
          </p:cNvPr>
          <p:cNvSpPr/>
          <p:nvPr/>
        </p:nvSpPr>
        <p:spPr>
          <a:xfrm>
            <a:off x="0" y="1"/>
            <a:ext cx="12192000" cy="764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Subtitle 4">
            <a:extLst>
              <a:ext uri="{FF2B5EF4-FFF2-40B4-BE49-F238E27FC236}">
                <a16:creationId xmlns:a16="http://schemas.microsoft.com/office/drawing/2014/main" id="{1E50CA12-9658-4263-A8F2-ABF1E8011AF6}"/>
              </a:ext>
            </a:extLst>
          </p:cNvPr>
          <p:cNvSpPr txBox="1">
            <a:spLocks/>
          </p:cNvSpPr>
          <p:nvPr/>
        </p:nvSpPr>
        <p:spPr>
          <a:xfrm>
            <a:off x="930030" y="43768"/>
            <a:ext cx="10331939" cy="676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72"/>
              </a:spcBef>
              <a:buNone/>
            </a:pPr>
            <a:r>
              <a:rPr lang="en-GB" sz="4400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Clustered misorientation distributions</a:t>
            </a:r>
          </a:p>
        </p:txBody>
      </p:sp>
    </p:spTree>
    <p:extLst>
      <p:ext uri="{BB962C8B-B14F-4D97-AF65-F5344CB8AC3E}">
        <p14:creationId xmlns:p14="http://schemas.microsoft.com/office/powerpoint/2010/main" val="351605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518F7A-F6D2-4D8A-BF8D-4B92EE27DEFD}"/>
              </a:ext>
            </a:extLst>
          </p:cNvPr>
          <p:cNvSpPr/>
          <p:nvPr/>
        </p:nvSpPr>
        <p:spPr>
          <a:xfrm>
            <a:off x="0" y="1"/>
            <a:ext cx="12192000" cy="764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38D3E44-5575-41FC-BB9D-6AE9D57B6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51" y="-53589"/>
            <a:ext cx="790402" cy="896910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B953B08C-5A62-4F76-A56C-7F76AE94223E}"/>
              </a:ext>
            </a:extLst>
          </p:cNvPr>
          <p:cNvSpPr txBox="1">
            <a:spLocks/>
          </p:cNvSpPr>
          <p:nvPr/>
        </p:nvSpPr>
        <p:spPr>
          <a:xfrm>
            <a:off x="930030" y="43768"/>
            <a:ext cx="10331939" cy="676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72"/>
              </a:spcBef>
              <a:buNone/>
            </a:pPr>
            <a:r>
              <a:rPr lang="en-GB" sz="4400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Aims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5A2518-4000-4DCE-ABD3-B13510C8DA15}"/>
              </a:ext>
            </a:extLst>
          </p:cNvPr>
          <p:cNvSpPr txBox="1"/>
          <p:nvPr/>
        </p:nvSpPr>
        <p:spPr>
          <a:xfrm>
            <a:off x="1042220" y="1047450"/>
            <a:ext cx="7785016" cy="27293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/>
              <a:t>Develop </a:t>
            </a:r>
            <a:r>
              <a:rPr lang="en-GB" b="1" dirty="0"/>
              <a:t>modelling tools </a:t>
            </a:r>
            <a:r>
              <a:rPr lang="en-GB" dirty="0"/>
              <a:t>for investigating hot-deformation of dual-phase Ti alloys</a:t>
            </a:r>
          </a:p>
          <a:p>
            <a:pPr>
              <a:lnSpc>
                <a:spcPct val="120000"/>
              </a:lnSpc>
            </a:pPr>
            <a:endParaRPr lang="en-GB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Help us to understand: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b="1" dirty="0"/>
              <a:t>co-deformation</a:t>
            </a:r>
            <a:r>
              <a:rPr lang="en-GB" dirty="0"/>
              <a:t> of two phases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texture and </a:t>
            </a:r>
            <a:r>
              <a:rPr lang="en-GB" b="1" dirty="0"/>
              <a:t>microstructural evolution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dynamic transformation:</a:t>
            </a:r>
            <a:r>
              <a:rPr lang="en-GB" b="1" dirty="0"/>
              <a:t> globularisation</a:t>
            </a:r>
            <a:r>
              <a:rPr lang="en-GB" dirty="0"/>
              <a:t> and </a:t>
            </a:r>
            <a:r>
              <a:rPr lang="en-GB" b="1" dirty="0"/>
              <a:t>grooving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Integration with experimental data</a:t>
            </a:r>
          </a:p>
        </p:txBody>
      </p:sp>
      <p:pic>
        <p:nvPicPr>
          <p:cNvPr id="8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190EF489-62AC-4135-A024-7DE80A9D8C50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07" y="3986152"/>
            <a:ext cx="3333856" cy="2387418"/>
          </a:xfrm>
          <a:prstGeom prst="rect">
            <a:avLst/>
          </a:prstGeom>
        </p:spPr>
      </p:pic>
      <p:pic>
        <p:nvPicPr>
          <p:cNvPr id="9" name="Picture 8" descr="A picture containing map&#10;&#10;Description automatically generated">
            <a:extLst>
              <a:ext uri="{FF2B5EF4-FFF2-40B4-BE49-F238E27FC236}">
                <a16:creationId xmlns:a16="http://schemas.microsoft.com/office/drawing/2014/main" id="{926452A1-EA58-497D-9CDF-BD2D52367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216" y="3986151"/>
            <a:ext cx="3415574" cy="2387418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FF4FD23-0773-4C0B-BB5F-95C664AAA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8419" y="3980916"/>
            <a:ext cx="3415574" cy="249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93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09014F44-9AFC-4EBB-8218-C4A09FB19F68}"/>
              </a:ext>
            </a:extLst>
          </p:cNvPr>
          <p:cNvSpPr/>
          <p:nvPr/>
        </p:nvSpPr>
        <p:spPr>
          <a:xfrm>
            <a:off x="4423752" y="2575622"/>
            <a:ext cx="3033326" cy="1858990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411F57A-6235-4F36-B1BE-ACEA7FE70296}"/>
              </a:ext>
            </a:extLst>
          </p:cNvPr>
          <p:cNvSpPr/>
          <p:nvPr/>
        </p:nvSpPr>
        <p:spPr>
          <a:xfrm>
            <a:off x="7569823" y="2575622"/>
            <a:ext cx="3033326" cy="1858990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518F7A-F6D2-4D8A-BF8D-4B92EE27DEFD}"/>
              </a:ext>
            </a:extLst>
          </p:cNvPr>
          <p:cNvSpPr/>
          <p:nvPr/>
        </p:nvSpPr>
        <p:spPr>
          <a:xfrm>
            <a:off x="0" y="1"/>
            <a:ext cx="12192000" cy="764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38D3E44-5575-41FC-BB9D-6AE9D57B6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51" y="-53589"/>
            <a:ext cx="790402" cy="896910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B953B08C-5A62-4F76-A56C-7F76AE94223E}"/>
              </a:ext>
            </a:extLst>
          </p:cNvPr>
          <p:cNvSpPr txBox="1">
            <a:spLocks/>
          </p:cNvSpPr>
          <p:nvPr/>
        </p:nvSpPr>
        <p:spPr>
          <a:xfrm>
            <a:off x="930030" y="43768"/>
            <a:ext cx="10331939" cy="676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72"/>
              </a:spcBef>
              <a:buNone/>
            </a:pPr>
            <a:r>
              <a:rPr lang="en-GB" sz="4400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Strategy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65E52BF-72E6-43EC-954B-97786221B71C}"/>
              </a:ext>
            </a:extLst>
          </p:cNvPr>
          <p:cNvSpPr/>
          <p:nvPr/>
        </p:nvSpPr>
        <p:spPr>
          <a:xfrm>
            <a:off x="1868121" y="2575622"/>
            <a:ext cx="2387270" cy="1858990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3419678-C4B3-4672-AFB8-883A9EC191E9}"/>
              </a:ext>
            </a:extLst>
          </p:cNvPr>
          <p:cNvGrpSpPr/>
          <p:nvPr/>
        </p:nvGrpSpPr>
        <p:grpSpPr>
          <a:xfrm>
            <a:off x="2046675" y="2795726"/>
            <a:ext cx="1903515" cy="1457012"/>
            <a:chOff x="2027018" y="3048328"/>
            <a:chExt cx="1903515" cy="1457012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7CFA8EBB-35E9-4F09-A342-FCF1224F4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27018" y="3048328"/>
              <a:ext cx="1903515" cy="145701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3183C5E-14E7-4103-ADDC-A2293452A377}"/>
                </a:ext>
              </a:extLst>
            </p:cNvPr>
            <p:cNvSpPr txBox="1"/>
            <p:nvPr/>
          </p:nvSpPr>
          <p:spPr>
            <a:xfrm>
              <a:off x="2194743" y="4033631"/>
              <a:ext cx="1343025" cy="374571"/>
            </a:xfrm>
            <a:prstGeom prst="roundRect">
              <a:avLst/>
            </a:prstGeom>
            <a:solidFill>
              <a:srgbClr val="FFFFFF">
                <a:alpha val="94902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0B5FA5"/>
                  </a:solidFill>
                </a:rPr>
                <a:t>Deformation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D73F5F6-5B10-4DAC-B4F2-3D078BB5B650}"/>
              </a:ext>
            </a:extLst>
          </p:cNvPr>
          <p:cNvGrpSpPr/>
          <p:nvPr/>
        </p:nvGrpSpPr>
        <p:grpSpPr>
          <a:xfrm>
            <a:off x="4089769" y="2789851"/>
            <a:ext cx="3202014" cy="1468762"/>
            <a:chOff x="4070112" y="2827307"/>
            <a:chExt cx="3202014" cy="1468762"/>
          </a:xfrm>
        </p:grpSpPr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3FE65E7C-73FA-471C-BE95-9181206505D5}"/>
                </a:ext>
              </a:extLst>
            </p:cNvPr>
            <p:cNvSpPr/>
            <p:nvPr/>
          </p:nvSpPr>
          <p:spPr>
            <a:xfrm>
              <a:off x="4070112" y="3431099"/>
              <a:ext cx="501445" cy="261178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C7069A1-9F63-4224-9C27-AFE04E5D8150}"/>
                </a:ext>
              </a:extLst>
            </p:cNvPr>
            <p:cNvGrpSpPr/>
            <p:nvPr/>
          </p:nvGrpSpPr>
          <p:grpSpPr>
            <a:xfrm>
              <a:off x="4734106" y="2827307"/>
              <a:ext cx="2538020" cy="1468762"/>
              <a:chOff x="4609387" y="3042453"/>
              <a:chExt cx="2538020" cy="1468762"/>
            </a:xfrm>
          </p:grpSpPr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51C4E02B-394E-4D8C-AA91-E246CC247C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09387" y="3042453"/>
                <a:ext cx="2538020" cy="1468762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215CAB4-515F-4D14-82C8-86C99072B8D0}"/>
                  </a:ext>
                </a:extLst>
              </p:cNvPr>
              <p:cNvSpPr txBox="1"/>
              <p:nvPr/>
            </p:nvSpPr>
            <p:spPr>
              <a:xfrm>
                <a:off x="4984428" y="4016605"/>
                <a:ext cx="1149863" cy="408623"/>
              </a:xfrm>
              <a:prstGeom prst="roundRect">
                <a:avLst/>
              </a:prstGeom>
              <a:solidFill>
                <a:srgbClr val="FFFFFF">
                  <a:alpha val="94902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rgbClr val="0B5FA5"/>
                    </a:solidFill>
                  </a:rPr>
                  <a:t>Recovery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0BC780-BE50-4FC6-8468-0B5660757A25}"/>
              </a:ext>
            </a:extLst>
          </p:cNvPr>
          <p:cNvGrpSpPr/>
          <p:nvPr/>
        </p:nvGrpSpPr>
        <p:grpSpPr>
          <a:xfrm>
            <a:off x="7288710" y="2795726"/>
            <a:ext cx="3120810" cy="1457012"/>
            <a:chOff x="7269053" y="2833182"/>
            <a:chExt cx="3120810" cy="1457012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08524A43-D39E-45E7-9A90-EFE6E4473027}"/>
                </a:ext>
              </a:extLst>
            </p:cNvPr>
            <p:cNvSpPr/>
            <p:nvPr/>
          </p:nvSpPr>
          <p:spPr>
            <a:xfrm>
              <a:off x="7269053" y="3431099"/>
              <a:ext cx="501445" cy="261178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7D1F989-6D77-4546-A487-E5E8372E9E9B}"/>
                </a:ext>
              </a:extLst>
            </p:cNvPr>
            <p:cNvGrpSpPr/>
            <p:nvPr/>
          </p:nvGrpSpPr>
          <p:grpSpPr>
            <a:xfrm>
              <a:off x="7851843" y="2833182"/>
              <a:ext cx="2538020" cy="1457012"/>
              <a:chOff x="7851843" y="3048328"/>
              <a:chExt cx="2538020" cy="1457012"/>
            </a:xfrm>
          </p:grpSpPr>
          <p:pic>
            <p:nvPicPr>
              <p:cNvPr id="27" name="Graphic 26">
                <a:extLst>
                  <a:ext uri="{FF2B5EF4-FFF2-40B4-BE49-F238E27FC236}">
                    <a16:creationId xmlns:a16="http://schemas.microsoft.com/office/drawing/2014/main" id="{0D304058-D352-40BC-98C2-AC4C5F3795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851843" y="3048328"/>
                <a:ext cx="2538020" cy="1457012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780E56-CDDA-4CDD-BBBA-3CA590DC3E85}"/>
                  </a:ext>
                </a:extLst>
              </p:cNvPr>
              <p:cNvSpPr txBox="1"/>
              <p:nvPr/>
            </p:nvSpPr>
            <p:spPr>
              <a:xfrm>
                <a:off x="8575323" y="4033631"/>
                <a:ext cx="523295" cy="374571"/>
              </a:xfrm>
              <a:prstGeom prst="roundRect">
                <a:avLst/>
              </a:prstGeom>
              <a:solidFill>
                <a:srgbClr val="FFFFFF">
                  <a:alpha val="94902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>
                    <a:solidFill>
                      <a:srgbClr val="0B5FA5"/>
                    </a:solidFill>
                  </a:rPr>
                  <a:t>RX</a:t>
                </a:r>
              </a:p>
            </p:txBody>
          </p:sp>
        </p:grp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7C1C6751-1DA4-4636-A40F-857B87FF0CA0}"/>
              </a:ext>
            </a:extLst>
          </p:cNvPr>
          <p:cNvSpPr txBox="1">
            <a:spLocks/>
          </p:cNvSpPr>
          <p:nvPr/>
        </p:nvSpPr>
        <p:spPr>
          <a:xfrm>
            <a:off x="3911289" y="903240"/>
            <a:ext cx="4064756" cy="873816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>
                <a:latin typeface="+mn-lt"/>
                <a:cs typeface="Arial" panose="020B0604020202020204" pitchFamily="34" charset="0"/>
              </a:rPr>
              <a:t>Part 1: static modelling</a:t>
            </a:r>
          </a:p>
          <a:p>
            <a:pPr algn="ctr"/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(evolution after deformation)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A8A1F2-1F5C-4F8E-9D44-4DC6571C4A68}"/>
              </a:ext>
            </a:extLst>
          </p:cNvPr>
          <p:cNvSpPr txBox="1"/>
          <p:nvPr/>
        </p:nvSpPr>
        <p:spPr>
          <a:xfrm>
            <a:off x="1500759" y="1777056"/>
            <a:ext cx="2588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deform with crystal plasticity (DAMASK)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0B770B-ACE1-438F-9557-21FE6B9EEBFC}"/>
              </a:ext>
            </a:extLst>
          </p:cNvPr>
          <p:cNvSpPr txBox="1"/>
          <p:nvPr/>
        </p:nvSpPr>
        <p:spPr>
          <a:xfrm>
            <a:off x="4846691" y="1777056"/>
            <a:ext cx="244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cluster orientations to identify grains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6CE7B9-B220-4F1B-B12E-66D7993E5A57}"/>
              </a:ext>
            </a:extLst>
          </p:cNvPr>
          <p:cNvSpPr txBox="1"/>
          <p:nvPr/>
        </p:nvSpPr>
        <p:spPr>
          <a:xfrm>
            <a:off x="8045217" y="1777056"/>
            <a:ext cx="2588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evolve microstructure with phase field (CIPHER)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0CC320A-B51F-4CB0-A120-E0610E861258}"/>
              </a:ext>
            </a:extLst>
          </p:cNvPr>
          <p:cNvGrpSpPr/>
          <p:nvPr/>
        </p:nvGrpSpPr>
        <p:grpSpPr>
          <a:xfrm>
            <a:off x="2789625" y="4418639"/>
            <a:ext cx="7293119" cy="369332"/>
            <a:chOff x="2494665" y="4376883"/>
            <a:chExt cx="7293119" cy="369332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AF2323D-2F31-426C-8020-C5E33315A625}"/>
                </a:ext>
              </a:extLst>
            </p:cNvPr>
            <p:cNvSpPr txBox="1"/>
            <p:nvPr/>
          </p:nvSpPr>
          <p:spPr>
            <a:xfrm>
              <a:off x="8976851" y="4376883"/>
              <a:ext cx="8109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time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7CAEAEB-1B07-465A-9418-9C04367C4664}"/>
                </a:ext>
              </a:extLst>
            </p:cNvPr>
            <p:cNvGrpSpPr/>
            <p:nvPr/>
          </p:nvGrpSpPr>
          <p:grpSpPr>
            <a:xfrm>
              <a:off x="2494665" y="4400131"/>
              <a:ext cx="6472354" cy="327680"/>
              <a:chOff x="2494665" y="4400131"/>
              <a:chExt cx="6472354" cy="327680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490D5518-1CCC-4923-A439-B3DDB792D5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4665" y="4568733"/>
                <a:ext cx="6472354" cy="0"/>
              </a:xfrm>
              <a:prstGeom prst="line">
                <a:avLst/>
              </a:prstGeom>
              <a:ln w="19050">
                <a:solidFill>
                  <a:schemeClr val="accent1">
                    <a:lumMod val="60000"/>
                    <a:lumOff val="4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F178DA93-7FC2-4622-B4DD-A3C9053587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69962" y="4400131"/>
                <a:ext cx="0" cy="327680"/>
              </a:xfrm>
              <a:prstGeom prst="line">
                <a:avLst/>
              </a:prstGeom>
              <a:ln w="38100">
                <a:solidFill>
                  <a:srgbClr val="D9D9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B24DF9E6-52CE-4C91-B8EC-DE9D991D47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5259" y="4400131"/>
                <a:ext cx="0" cy="327680"/>
              </a:xfrm>
              <a:prstGeom prst="line">
                <a:avLst/>
              </a:prstGeom>
              <a:ln w="38100">
                <a:solidFill>
                  <a:srgbClr val="D9D9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B4022050-7C90-4E84-AB43-DB26BDEE53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4665" y="4400131"/>
                <a:ext cx="0" cy="327680"/>
              </a:xfrm>
              <a:prstGeom prst="line">
                <a:avLst/>
              </a:prstGeom>
              <a:ln w="38100">
                <a:solidFill>
                  <a:srgbClr val="D9D9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73955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29" grpId="0" animBg="1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5F7D7152-FA82-4E26-ADEB-3DECF6EA897D}"/>
              </a:ext>
            </a:extLst>
          </p:cNvPr>
          <p:cNvSpPr/>
          <p:nvPr/>
        </p:nvSpPr>
        <p:spPr>
          <a:xfrm>
            <a:off x="2789625" y="2568953"/>
            <a:ext cx="6482185" cy="1877696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9014F44-9AFC-4EBB-8218-C4A09FB19F68}"/>
              </a:ext>
            </a:extLst>
          </p:cNvPr>
          <p:cNvSpPr/>
          <p:nvPr/>
        </p:nvSpPr>
        <p:spPr>
          <a:xfrm>
            <a:off x="4423752" y="2575622"/>
            <a:ext cx="3033326" cy="1858990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411F57A-6235-4F36-B1BE-ACEA7FE70296}"/>
              </a:ext>
            </a:extLst>
          </p:cNvPr>
          <p:cNvSpPr/>
          <p:nvPr/>
        </p:nvSpPr>
        <p:spPr>
          <a:xfrm>
            <a:off x="7569823" y="2575622"/>
            <a:ext cx="3033326" cy="1858990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518F7A-F6D2-4D8A-BF8D-4B92EE27DEFD}"/>
              </a:ext>
            </a:extLst>
          </p:cNvPr>
          <p:cNvSpPr/>
          <p:nvPr/>
        </p:nvSpPr>
        <p:spPr>
          <a:xfrm>
            <a:off x="0" y="1"/>
            <a:ext cx="12192000" cy="764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38D3E44-5575-41FC-BB9D-6AE9D57B6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51" y="-53589"/>
            <a:ext cx="790402" cy="896910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B953B08C-5A62-4F76-A56C-7F76AE94223E}"/>
              </a:ext>
            </a:extLst>
          </p:cNvPr>
          <p:cNvSpPr txBox="1">
            <a:spLocks/>
          </p:cNvSpPr>
          <p:nvPr/>
        </p:nvSpPr>
        <p:spPr>
          <a:xfrm>
            <a:off x="930030" y="43768"/>
            <a:ext cx="10331939" cy="676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72"/>
              </a:spcBef>
              <a:buNone/>
            </a:pPr>
            <a:r>
              <a:rPr lang="en-GB" sz="4400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Strategy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65E52BF-72E6-43EC-954B-97786221B71C}"/>
              </a:ext>
            </a:extLst>
          </p:cNvPr>
          <p:cNvSpPr/>
          <p:nvPr/>
        </p:nvSpPr>
        <p:spPr>
          <a:xfrm>
            <a:off x="1868121" y="2575622"/>
            <a:ext cx="2387270" cy="1858990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3419678-C4B3-4672-AFB8-883A9EC191E9}"/>
              </a:ext>
            </a:extLst>
          </p:cNvPr>
          <p:cNvGrpSpPr/>
          <p:nvPr/>
        </p:nvGrpSpPr>
        <p:grpSpPr>
          <a:xfrm>
            <a:off x="2046675" y="2795726"/>
            <a:ext cx="1903515" cy="1457012"/>
            <a:chOff x="2027018" y="3048328"/>
            <a:chExt cx="1903515" cy="1457012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7CFA8EBB-35E9-4F09-A342-FCF1224F4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27018" y="3048328"/>
              <a:ext cx="1903515" cy="145701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3183C5E-14E7-4103-ADDC-A2293452A377}"/>
                </a:ext>
              </a:extLst>
            </p:cNvPr>
            <p:cNvSpPr txBox="1"/>
            <p:nvPr/>
          </p:nvSpPr>
          <p:spPr>
            <a:xfrm>
              <a:off x="2194743" y="4033631"/>
              <a:ext cx="1343025" cy="374571"/>
            </a:xfrm>
            <a:prstGeom prst="roundRect">
              <a:avLst/>
            </a:prstGeom>
            <a:solidFill>
              <a:srgbClr val="FFFFFF">
                <a:alpha val="94902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0B5FA5"/>
                  </a:solidFill>
                </a:rPr>
                <a:t>Deformation</a:t>
              </a:r>
            </a:p>
          </p:txBody>
        </p:sp>
      </p:grp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FE65E7C-73FA-471C-BE95-9181206505D5}"/>
              </a:ext>
            </a:extLst>
          </p:cNvPr>
          <p:cNvSpPr/>
          <p:nvPr/>
        </p:nvSpPr>
        <p:spPr>
          <a:xfrm>
            <a:off x="4089769" y="3393643"/>
            <a:ext cx="501445" cy="261178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C7069A1-9F63-4224-9C27-AFE04E5D8150}"/>
              </a:ext>
            </a:extLst>
          </p:cNvPr>
          <p:cNvGrpSpPr/>
          <p:nvPr/>
        </p:nvGrpSpPr>
        <p:grpSpPr>
          <a:xfrm>
            <a:off x="4753763" y="2789851"/>
            <a:ext cx="2538020" cy="1468762"/>
            <a:chOff x="4609387" y="3042453"/>
            <a:chExt cx="2538020" cy="1468762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51C4E02B-394E-4D8C-AA91-E246CC247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09387" y="3042453"/>
              <a:ext cx="2538020" cy="146876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15CAB4-515F-4D14-82C8-86C99072B8D0}"/>
                </a:ext>
              </a:extLst>
            </p:cNvPr>
            <p:cNvSpPr txBox="1"/>
            <p:nvPr/>
          </p:nvSpPr>
          <p:spPr>
            <a:xfrm>
              <a:off x="4984428" y="4016605"/>
              <a:ext cx="1149863" cy="408623"/>
            </a:xfrm>
            <a:prstGeom prst="roundRect">
              <a:avLst/>
            </a:prstGeom>
            <a:solidFill>
              <a:srgbClr val="FFFFFF">
                <a:alpha val="94902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0B5FA5"/>
                  </a:solidFill>
                </a:rPr>
                <a:t>Recovery</a:t>
              </a:r>
            </a:p>
          </p:txBody>
        </p:sp>
      </p:grp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8524A43-D39E-45E7-9A90-EFE6E4473027}"/>
              </a:ext>
            </a:extLst>
          </p:cNvPr>
          <p:cNvSpPr/>
          <p:nvPr/>
        </p:nvSpPr>
        <p:spPr>
          <a:xfrm>
            <a:off x="7288710" y="3393643"/>
            <a:ext cx="501445" cy="261178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7D1F989-6D77-4546-A487-E5E8372E9E9B}"/>
              </a:ext>
            </a:extLst>
          </p:cNvPr>
          <p:cNvGrpSpPr/>
          <p:nvPr/>
        </p:nvGrpSpPr>
        <p:grpSpPr>
          <a:xfrm>
            <a:off x="7871500" y="2795726"/>
            <a:ext cx="2538020" cy="1457012"/>
            <a:chOff x="7851843" y="3048328"/>
            <a:chExt cx="2538020" cy="1457012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0D304058-D352-40BC-98C2-AC4C5F379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851843" y="3048328"/>
              <a:ext cx="2538020" cy="145701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5780E56-CDDA-4CDD-BBBA-3CA590DC3E85}"/>
                </a:ext>
              </a:extLst>
            </p:cNvPr>
            <p:cNvSpPr txBox="1"/>
            <p:nvPr/>
          </p:nvSpPr>
          <p:spPr>
            <a:xfrm>
              <a:off x="8575323" y="4033631"/>
              <a:ext cx="523295" cy="374571"/>
            </a:xfrm>
            <a:prstGeom prst="roundRect">
              <a:avLst/>
            </a:prstGeom>
            <a:solidFill>
              <a:srgbClr val="FFFFFF">
                <a:alpha val="94902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0B5FA5"/>
                  </a:solidFill>
                </a:rPr>
                <a:t>RX</a:t>
              </a:r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7C1C6751-1DA4-4636-A40F-857B87FF0CA0}"/>
              </a:ext>
            </a:extLst>
          </p:cNvPr>
          <p:cNvSpPr txBox="1">
            <a:spLocks/>
          </p:cNvSpPr>
          <p:nvPr/>
        </p:nvSpPr>
        <p:spPr>
          <a:xfrm>
            <a:off x="3911289" y="903240"/>
            <a:ext cx="4064756" cy="873816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>
                <a:latin typeface="+mn-lt"/>
                <a:cs typeface="Arial" panose="020B0604020202020204" pitchFamily="34" charset="0"/>
              </a:rPr>
              <a:t>Part 1: static modelling</a:t>
            </a:r>
          </a:p>
          <a:p>
            <a:pPr algn="ctr"/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(evolution after deformation)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A8A1F2-1F5C-4F8E-9D44-4DC6571C4A68}"/>
              </a:ext>
            </a:extLst>
          </p:cNvPr>
          <p:cNvSpPr txBox="1"/>
          <p:nvPr/>
        </p:nvSpPr>
        <p:spPr>
          <a:xfrm>
            <a:off x="1500759" y="1777056"/>
            <a:ext cx="2588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deform with crystal plasticity (DAMASK)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0B770B-ACE1-438F-9557-21FE6B9EEBFC}"/>
              </a:ext>
            </a:extLst>
          </p:cNvPr>
          <p:cNvSpPr txBox="1"/>
          <p:nvPr/>
        </p:nvSpPr>
        <p:spPr>
          <a:xfrm>
            <a:off x="4846691" y="1777056"/>
            <a:ext cx="244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cluster orientations to identify grains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6CE7B9-B220-4F1B-B12E-66D7993E5A57}"/>
              </a:ext>
            </a:extLst>
          </p:cNvPr>
          <p:cNvSpPr txBox="1"/>
          <p:nvPr/>
        </p:nvSpPr>
        <p:spPr>
          <a:xfrm>
            <a:off x="8045217" y="1777056"/>
            <a:ext cx="2588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evolve microstructure with phase field (CIPHER)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AF2323D-2F31-426C-8020-C5E33315A625}"/>
              </a:ext>
            </a:extLst>
          </p:cNvPr>
          <p:cNvSpPr txBox="1"/>
          <p:nvPr/>
        </p:nvSpPr>
        <p:spPr>
          <a:xfrm>
            <a:off x="9271811" y="4418639"/>
            <a:ext cx="810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time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ED4F1F8B-1806-43A7-9FBE-6AF0941DF5A9}"/>
              </a:ext>
            </a:extLst>
          </p:cNvPr>
          <p:cNvSpPr txBox="1">
            <a:spLocks/>
          </p:cNvSpPr>
          <p:nvPr/>
        </p:nvSpPr>
        <p:spPr>
          <a:xfrm>
            <a:off x="3911289" y="5667773"/>
            <a:ext cx="4064756" cy="841182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>
                <a:latin typeface="+mn-lt"/>
                <a:cs typeface="Arial" panose="020B0604020202020204" pitchFamily="34" charset="0"/>
              </a:rPr>
              <a:t>Part 2: dynamic modelling</a:t>
            </a:r>
          </a:p>
          <a:p>
            <a:pPr algn="ctr"/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(evolution during deformation)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25D7C02-5A0E-4F36-8A8A-89A35CE0D34F}"/>
              </a:ext>
            </a:extLst>
          </p:cNvPr>
          <p:cNvSpPr txBox="1"/>
          <p:nvPr/>
        </p:nvSpPr>
        <p:spPr>
          <a:xfrm>
            <a:off x="4180759" y="4949121"/>
            <a:ext cx="3513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coupled crystal-plasticity/phase-field model (DAMASK)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47F9C85-9879-4B4C-9412-557E4CD4EDB8}"/>
              </a:ext>
            </a:extLst>
          </p:cNvPr>
          <p:cNvSpPr/>
          <p:nvPr/>
        </p:nvSpPr>
        <p:spPr>
          <a:xfrm>
            <a:off x="1751715" y="794717"/>
            <a:ext cx="8882063" cy="1653311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FDAEAAE-1BB7-44B0-834F-DD662A9C40A7}"/>
              </a:ext>
            </a:extLst>
          </p:cNvPr>
          <p:cNvSpPr txBox="1"/>
          <p:nvPr/>
        </p:nvSpPr>
        <p:spPr>
          <a:xfrm>
            <a:off x="9271811" y="4418639"/>
            <a:ext cx="810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time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A1BD63A-58E8-4C0C-AAE2-FFFDC9FC81DC}"/>
              </a:ext>
            </a:extLst>
          </p:cNvPr>
          <p:cNvCxnSpPr>
            <a:cxnSpLocks/>
          </p:cNvCxnSpPr>
          <p:nvPr/>
        </p:nvCxnSpPr>
        <p:spPr>
          <a:xfrm>
            <a:off x="2789625" y="4610489"/>
            <a:ext cx="6472354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5AB0441-D6D2-4954-9C62-3D2B12DFDD9C}"/>
              </a:ext>
            </a:extLst>
          </p:cNvPr>
          <p:cNvCxnSpPr>
            <a:cxnSpLocks/>
          </p:cNvCxnSpPr>
          <p:nvPr/>
        </p:nvCxnSpPr>
        <p:spPr>
          <a:xfrm>
            <a:off x="5764922" y="4441887"/>
            <a:ext cx="0" cy="327680"/>
          </a:xfrm>
          <a:prstGeom prst="line">
            <a:avLst/>
          </a:prstGeom>
          <a:ln w="381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1611B8F-5B7F-4FB5-BFD4-94B05DFDA819}"/>
              </a:ext>
            </a:extLst>
          </p:cNvPr>
          <p:cNvCxnSpPr>
            <a:cxnSpLocks/>
          </p:cNvCxnSpPr>
          <p:nvPr/>
        </p:nvCxnSpPr>
        <p:spPr>
          <a:xfrm>
            <a:off x="8740219" y="4441887"/>
            <a:ext cx="0" cy="327680"/>
          </a:xfrm>
          <a:prstGeom prst="line">
            <a:avLst/>
          </a:prstGeom>
          <a:ln w="381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B742CD8-4A3E-4B05-A1D5-3B607386E80E}"/>
              </a:ext>
            </a:extLst>
          </p:cNvPr>
          <p:cNvCxnSpPr>
            <a:cxnSpLocks/>
          </p:cNvCxnSpPr>
          <p:nvPr/>
        </p:nvCxnSpPr>
        <p:spPr>
          <a:xfrm>
            <a:off x="2789625" y="4441887"/>
            <a:ext cx="0" cy="327680"/>
          </a:xfrm>
          <a:prstGeom prst="line">
            <a:avLst/>
          </a:prstGeom>
          <a:ln w="381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17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0.10404 1.11111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08021 1.11111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0.23724 2.22222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62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-0.23737 2.22222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7" grpId="0" animBg="1"/>
      <p:bldP spid="58" grpId="0" animBg="1"/>
      <p:bldP spid="39" grpId="0" animBg="1"/>
      <p:bldP spid="11" grpId="0" animBg="1"/>
      <p:bldP spid="12" grpId="0" animBg="1"/>
      <p:bldP spid="33" grpId="0" animBg="1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518F7A-F6D2-4D8A-BF8D-4B92EE27DEFD}"/>
              </a:ext>
            </a:extLst>
          </p:cNvPr>
          <p:cNvSpPr/>
          <p:nvPr/>
        </p:nvSpPr>
        <p:spPr>
          <a:xfrm>
            <a:off x="0" y="1"/>
            <a:ext cx="12192000" cy="764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38D3E44-5575-41FC-BB9D-6AE9D57B6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51" y="-53589"/>
            <a:ext cx="790402" cy="896910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B953B08C-5A62-4F76-A56C-7F76AE94223E}"/>
              </a:ext>
            </a:extLst>
          </p:cNvPr>
          <p:cNvSpPr txBox="1">
            <a:spLocks/>
          </p:cNvSpPr>
          <p:nvPr/>
        </p:nvSpPr>
        <p:spPr>
          <a:xfrm>
            <a:off x="930030" y="43768"/>
            <a:ext cx="10331939" cy="676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72"/>
              </a:spcBef>
              <a:buNone/>
            </a:pPr>
            <a:r>
              <a:rPr lang="en-GB" sz="4400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Methods: crystal plasticity (CP)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A827D4-5A9E-4DD1-BD00-EF05993A7CA8}"/>
              </a:ext>
            </a:extLst>
          </p:cNvPr>
          <p:cNvGrpSpPr/>
          <p:nvPr/>
        </p:nvGrpSpPr>
        <p:grpSpPr>
          <a:xfrm>
            <a:off x="0" y="4368857"/>
            <a:ext cx="12191999" cy="1968190"/>
            <a:chOff x="0" y="4368857"/>
            <a:chExt cx="12191999" cy="196819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04ADF1B-991A-458B-9917-877C9CE9818E}"/>
                </a:ext>
              </a:extLst>
            </p:cNvPr>
            <p:cNvSpPr/>
            <p:nvPr/>
          </p:nvSpPr>
          <p:spPr>
            <a:xfrm>
              <a:off x="0" y="4368857"/>
              <a:ext cx="12191999" cy="1968190"/>
            </a:xfrm>
            <a:prstGeom prst="rect">
              <a:avLst/>
            </a:prstGeom>
            <a:solidFill>
              <a:srgbClr val="F9F9F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D51F536-600F-43E5-B8AE-FD0C102FDFA8}"/>
                </a:ext>
              </a:extLst>
            </p:cNvPr>
            <p:cNvSpPr txBox="1"/>
            <p:nvPr/>
          </p:nvSpPr>
          <p:spPr>
            <a:xfrm>
              <a:off x="634279" y="4486499"/>
              <a:ext cx="5334412" cy="402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GB" u="sng" dirty="0"/>
                <a:t>Simple phenomenological power law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C927E00-13F0-4658-9A6E-D482B8E569BA}"/>
                    </a:ext>
                  </a:extLst>
                </p:cNvPr>
                <p:cNvSpPr txBox="1"/>
                <p:nvPr/>
              </p:nvSpPr>
              <p:spPr>
                <a:xfrm>
                  <a:off x="3480518" y="5079835"/>
                  <a:ext cx="2354117" cy="819515"/>
                </a:xfrm>
                <a:prstGeom prst="roundRect">
                  <a:avLst>
                    <a:gd name="adj" fmla="val 4669"/>
                  </a:avLst>
                </a:prstGeom>
                <a:noFill/>
                <a:ln>
                  <a:solidFill>
                    <a:srgbClr val="0070C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̇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</m:acc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̇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</m:acc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p>
                        </m:sSubSup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GB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b="0" i="1" smtClean="0">
                                            <a:latin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e>
                                      <m:sup>
                                        <m:r>
                                          <a:rPr lang="en-GB" b="0" i="1" smtClean="0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GB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b="0" i="1" smtClean="0">
                                            <a:latin typeface="Cambria Math" panose="02040503050406030204" pitchFamily="18" charset="0"/>
                                          </a:rPr>
                                          <m:t>𝜉</m:t>
                                        </m:r>
                                      </m:e>
                                      <m:sup>
                                        <m:r>
                                          <a:rPr lang="en-GB" b="0" i="1" smtClean="0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func>
                          <m:func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</a:rPr>
                              <m:t>sgn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sup>
                            </m:sSup>
                          </m:e>
                        </m:func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C927E00-13F0-4658-9A6E-D482B8E569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0518" y="5079835"/>
                  <a:ext cx="2354117" cy="819515"/>
                </a:xfrm>
                <a:prstGeom prst="roundRect">
                  <a:avLst>
                    <a:gd name="adj" fmla="val 4669"/>
                  </a:avLst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392EBB5-F929-4CED-A242-F6C95871D403}"/>
                    </a:ext>
                  </a:extLst>
                </p:cNvPr>
                <p:cNvSpPr txBox="1"/>
                <p:nvPr/>
              </p:nvSpPr>
              <p:spPr>
                <a:xfrm>
                  <a:off x="578592" y="5281104"/>
                  <a:ext cx="279654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/>
                    <a:t>Slip rate on slip system </a:t>
                  </a:r>
                  <a14:m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a14:m>
                  <a:r>
                    <a:rPr lang="en-GB" b="0" dirty="0"/>
                    <a:t>: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392EBB5-F929-4CED-A242-F6C95871D4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592" y="5281104"/>
                  <a:ext cx="2796540" cy="369332"/>
                </a:xfrm>
                <a:prstGeom prst="rect">
                  <a:avLst/>
                </a:prstGeom>
                <a:blipFill>
                  <a:blip r:embed="rId5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1304354-04C5-4FA6-89D9-8A5730C1352E}"/>
                    </a:ext>
                  </a:extLst>
                </p:cNvPr>
                <p:cNvSpPr txBox="1"/>
                <p:nvPr/>
              </p:nvSpPr>
              <p:spPr>
                <a:xfrm>
                  <a:off x="6545533" y="4766251"/>
                  <a:ext cx="3662680" cy="139903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̇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</m:acc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bSup>
                    </m:oMath>
                  </a14:m>
                  <a:r>
                    <a:rPr lang="en-GB" dirty="0"/>
                    <a:t> 	Reference slip rate</a:t>
                  </a:r>
                </a:p>
                <a:p>
                  <a:pPr>
                    <a:lnSpc>
                      <a:spcPct val="120000"/>
                    </a:lnSpc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</m:oMath>
                  </a14:m>
                  <a:r>
                    <a:rPr lang="en-GB" dirty="0"/>
                    <a:t> 	Resolved shear stress</a:t>
                  </a:r>
                </a:p>
                <a:p>
                  <a:pPr>
                    <a:lnSpc>
                      <a:spcPct val="120000"/>
                    </a:lnSpc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</m:oMath>
                  </a14:m>
                  <a:r>
                    <a:rPr lang="en-GB" dirty="0"/>
                    <a:t> 	Resistance to slip (CRSS)</a:t>
                  </a:r>
                </a:p>
                <a:p>
                  <a:pPr>
                    <a:lnSpc>
                      <a:spcPct val="120000"/>
                    </a:lnSpc>
                  </a:pPr>
                  <a14:m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a14:m>
                  <a:r>
                    <a:rPr lang="en-GB" dirty="0"/>
                    <a:t> 	Stress exponent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1304354-04C5-4FA6-89D9-8A5730C135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5533" y="4766251"/>
                  <a:ext cx="3662680" cy="1399037"/>
                </a:xfrm>
                <a:prstGeom prst="rect">
                  <a:avLst/>
                </a:prstGeom>
                <a:blipFill>
                  <a:blip r:embed="rId6"/>
                  <a:stretch>
                    <a:fillRect l="-499" b="-655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9CC26F2-27D3-4C01-BFD9-54712EBC07F1}"/>
                    </a:ext>
                  </a:extLst>
                </p:cNvPr>
                <p:cNvSpPr txBox="1"/>
                <p:nvPr/>
              </p:nvSpPr>
              <p:spPr>
                <a:xfrm>
                  <a:off x="9924699" y="5313164"/>
                  <a:ext cx="2013791" cy="5861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dirty="0">
                      <a:solidFill>
                        <a:schemeClr val="bg1">
                          <a:lumMod val="50000"/>
                        </a:schemeClr>
                      </a:solidFill>
                    </a:rPr>
                    <a:t>In general, evolves from 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GB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GB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GB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bSup>
                    </m:oMath>
                  </a14:m>
                  <a:r>
                    <a:rPr lang="en-GB" sz="1600" dirty="0">
                      <a:solidFill>
                        <a:schemeClr val="bg1">
                          <a:lumMod val="50000"/>
                        </a:schemeClr>
                      </a:solidFill>
                    </a:rPr>
                    <a:t>  to 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GB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600" b="0" i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inf</m:t>
                          </m:r>
                          <m:r>
                            <a:rPr lang="en-GB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  <m:sup>
                          <m:r>
                            <a:rPr lang="en-GB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bSup>
                    </m:oMath>
                  </a14:m>
                  <a:endParaRPr lang="en-GB" sz="16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9CC26F2-27D3-4C01-BFD9-54712EBC07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4699" y="5313164"/>
                  <a:ext cx="2013791" cy="586186"/>
                </a:xfrm>
                <a:prstGeom prst="rect">
                  <a:avLst/>
                </a:prstGeom>
                <a:blipFill>
                  <a:blip r:embed="rId7"/>
                  <a:stretch>
                    <a:fillRect l="-1515" t="-3125" b="-125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id="{7D2DE0FF-DF29-484E-9FE8-98B878AFF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30" y="1251613"/>
            <a:ext cx="2288864" cy="57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91ED29-7C18-459E-8091-CF3D9B3D94FE}"/>
              </a:ext>
            </a:extLst>
          </p:cNvPr>
          <p:cNvSpPr txBox="1"/>
          <p:nvPr/>
        </p:nvSpPr>
        <p:spPr>
          <a:xfrm>
            <a:off x="634279" y="1799130"/>
            <a:ext cx="25682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bg1">
                    <a:lumMod val="50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https://damask.mpie.de/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83A9E0-E3E1-4F56-99D5-7E35AF0031EB}"/>
              </a:ext>
            </a:extLst>
          </p:cNvPr>
          <p:cNvSpPr txBox="1"/>
          <p:nvPr/>
        </p:nvSpPr>
        <p:spPr>
          <a:xfrm>
            <a:off x="3375132" y="1093073"/>
            <a:ext cx="7412641" cy="73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Finite-strain CP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Generalised material-point continuum model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9291D4B-CEF2-4EA6-AF95-ED008B3F691E}"/>
              </a:ext>
            </a:extLst>
          </p:cNvPr>
          <p:cNvGrpSpPr/>
          <p:nvPr/>
        </p:nvGrpSpPr>
        <p:grpSpPr>
          <a:xfrm>
            <a:off x="1143870" y="2430775"/>
            <a:ext cx="3126569" cy="1366682"/>
            <a:chOff x="1143870" y="2430775"/>
            <a:chExt cx="3126569" cy="136668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F7F126B-D03E-4C9E-8B9B-9386BDE25577}"/>
                </a:ext>
              </a:extLst>
            </p:cNvPr>
            <p:cNvSpPr/>
            <p:nvPr/>
          </p:nvSpPr>
          <p:spPr>
            <a:xfrm>
              <a:off x="1143870" y="2430775"/>
              <a:ext cx="3126569" cy="1366682"/>
            </a:xfrm>
            <a:prstGeom prst="roundRect">
              <a:avLst>
                <a:gd name="adj" fmla="val 5116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9B605DA-EA8C-43BB-B077-07711BDEFD7B}"/>
                    </a:ext>
                  </a:extLst>
                </p:cNvPr>
                <p:cNvSpPr txBox="1"/>
                <p:nvPr/>
              </p:nvSpPr>
              <p:spPr>
                <a:xfrm>
                  <a:off x="1216687" y="2520044"/>
                  <a:ext cx="304758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dirty="0">
                      <a:solidFill>
                        <a:schemeClr val="bg1">
                          <a:lumMod val="50000"/>
                        </a:schemeClr>
                      </a:solidFill>
                      <a:latin typeface="Consolas" panose="020B0609020204030204" pitchFamily="49" charset="0"/>
                    </a:rPr>
                    <a:t> IN</a:t>
                  </a:r>
                  <a:r>
                    <a:rPr lang="en-GB" dirty="0">
                      <a:solidFill>
                        <a:schemeClr val="bg1">
                          <a:lumMod val="50000"/>
                        </a:schemeClr>
                      </a:solidFill>
                    </a:rPr>
                    <a:t>: </a:t>
                  </a:r>
                  <a:r>
                    <a:rPr lang="en-GB" dirty="0"/>
                    <a:t>deformation  gradient, </a:t>
                  </a:r>
                  <a14:m>
                    <m:oMath xmlns:m="http://schemas.openxmlformats.org/officeDocument/2006/math"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𝑭</m:t>
                      </m:r>
                    </m:oMath>
                  </a14:m>
                  <a:r>
                    <a:rPr lang="en-GB" b="1" dirty="0"/>
                    <a:t> 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9B605DA-EA8C-43BB-B077-07711BDEFD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6687" y="2520044"/>
                  <a:ext cx="3047582" cy="369332"/>
                </a:xfrm>
                <a:prstGeom prst="rect">
                  <a:avLst/>
                </a:prstGeom>
                <a:blipFill>
                  <a:blip r:embed="rId10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49B6F20-5C41-4239-AB01-CEB4A3DA6E44}"/>
                    </a:ext>
                  </a:extLst>
                </p:cNvPr>
                <p:cNvSpPr txBox="1"/>
                <p:nvPr/>
              </p:nvSpPr>
              <p:spPr>
                <a:xfrm>
                  <a:off x="1216686" y="3309359"/>
                  <a:ext cx="305062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i="0" dirty="0">
                      <a:solidFill>
                        <a:schemeClr val="bg1">
                          <a:lumMod val="50000"/>
                        </a:schemeClr>
                      </a:solidFill>
                      <a:latin typeface="Consolas" panose="020B0609020204030204" pitchFamily="49" charset="0"/>
                    </a:rPr>
                    <a:t>OUT</a:t>
                  </a:r>
                  <a:r>
                    <a:rPr lang="en-GB" i="0" dirty="0">
                      <a:solidFill>
                        <a:schemeClr val="bg1">
                          <a:lumMod val="50000"/>
                        </a:schemeClr>
                      </a:solidFill>
                    </a:rPr>
                    <a:t>: </a:t>
                  </a:r>
                  <a:r>
                    <a:rPr lang="en-GB" i="0" dirty="0"/>
                    <a:t>1st </a:t>
                  </a:r>
                  <a:r>
                    <a:rPr lang="en-GB" i="0" dirty="0" err="1"/>
                    <a:t>Piola-Kirchoff</a:t>
                  </a:r>
                  <a:r>
                    <a:rPr lang="en-GB" i="0" dirty="0"/>
                    <a:t> stress, </a:t>
                  </a:r>
                  <a14:m>
                    <m:oMath xmlns:m="http://schemas.openxmlformats.org/officeDocument/2006/math"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𝑷</m:t>
                      </m:r>
                    </m:oMath>
                  </a14:m>
                  <a:endParaRPr lang="en-GB" b="1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49B6F20-5C41-4239-AB01-CEB4A3DA6E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6686" y="3309359"/>
                  <a:ext cx="3050629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600" t="-10000" b="-2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31DEEC13-439A-4BF4-A25C-58E8F7C003DB}"/>
                </a:ext>
              </a:extLst>
            </p:cNvPr>
            <p:cNvSpPr/>
            <p:nvPr/>
          </p:nvSpPr>
          <p:spPr>
            <a:xfrm rot="5400000">
              <a:off x="2582662" y="3001601"/>
              <a:ext cx="248984" cy="261178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57E6F86-256D-4872-8DCD-923BC6380739}"/>
              </a:ext>
            </a:extLst>
          </p:cNvPr>
          <p:cNvGrpSpPr/>
          <p:nvPr/>
        </p:nvGrpSpPr>
        <p:grpSpPr>
          <a:xfrm>
            <a:off x="4267315" y="2926981"/>
            <a:ext cx="3046979" cy="394019"/>
            <a:chOff x="4267315" y="2926981"/>
            <a:chExt cx="3046979" cy="394019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BA57FFF-A716-4B81-B463-BFA4FCF7B273}"/>
                </a:ext>
              </a:extLst>
            </p:cNvPr>
            <p:cNvCxnSpPr>
              <a:cxnSpLocks/>
            </p:cNvCxnSpPr>
            <p:nvPr/>
          </p:nvCxnSpPr>
          <p:spPr>
            <a:xfrm>
              <a:off x="4267315" y="3116977"/>
              <a:ext cx="759238" cy="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1D0E19A-1665-472A-99BB-CFD1F846A627}"/>
                    </a:ext>
                  </a:extLst>
                </p:cNvPr>
                <p:cNvSpPr txBox="1"/>
                <p:nvPr/>
              </p:nvSpPr>
              <p:spPr>
                <a:xfrm>
                  <a:off x="5026553" y="2926981"/>
                  <a:ext cx="2287741" cy="3940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</a:rPr>
                              <m:t>elastic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</a:rPr>
                              <m:t>plastic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1D0E19A-1665-472A-99BB-CFD1F846A6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6553" y="2926981"/>
                  <a:ext cx="2287741" cy="394019"/>
                </a:xfrm>
                <a:prstGeom prst="rect">
                  <a:avLst/>
                </a:prstGeom>
                <a:blipFill>
                  <a:blip r:embed="rId12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46A9630-EA64-4750-A39B-3CFFFED473F9}"/>
              </a:ext>
            </a:extLst>
          </p:cNvPr>
          <p:cNvGrpSpPr/>
          <p:nvPr/>
        </p:nvGrpSpPr>
        <p:grpSpPr>
          <a:xfrm>
            <a:off x="6357643" y="2868271"/>
            <a:ext cx="4503164" cy="497412"/>
            <a:chOff x="6357643" y="2868271"/>
            <a:chExt cx="4503164" cy="4974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BC8AB42-3E1E-4EEE-9233-CD64981E3B3A}"/>
                    </a:ext>
                  </a:extLst>
                </p:cNvPr>
                <p:cNvSpPr txBox="1"/>
                <p:nvPr/>
              </p:nvSpPr>
              <p:spPr>
                <a:xfrm>
                  <a:off x="7956105" y="2900336"/>
                  <a:ext cx="2904702" cy="409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b="1" i="1" smtClean="0">
                                    <a:latin typeface="Cambria Math" panose="02040503050406030204" pitchFamily="18" charset="0"/>
                                  </a:rPr>
                                  <m:t>𝑭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</a:rPr>
                              <m:t>plastic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𝑳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</a:rPr>
                              <m:t>plastic</m:t>
                            </m:r>
                          </m:sub>
                        </m:sSub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</a:rPr>
                              <m:t>plastic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BC8AB42-3E1E-4EEE-9233-CD64981E3B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6105" y="2900336"/>
                  <a:ext cx="2904702" cy="409023"/>
                </a:xfrm>
                <a:prstGeom prst="rect">
                  <a:avLst/>
                </a:prstGeom>
                <a:blipFill>
                  <a:blip r:embed="rId13"/>
                  <a:stretch>
                    <a:fillRect b="-895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9B6A125-B525-481D-BE8B-7B836732070F}"/>
                </a:ext>
              </a:extLst>
            </p:cNvPr>
            <p:cNvCxnSpPr>
              <a:cxnSpLocks/>
            </p:cNvCxnSpPr>
            <p:nvPr/>
          </p:nvCxnSpPr>
          <p:spPr>
            <a:xfrm>
              <a:off x="7196867" y="3116977"/>
              <a:ext cx="759238" cy="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147164EA-49C8-432B-8E7E-E53F73230751}"/>
                </a:ext>
              </a:extLst>
            </p:cNvPr>
            <p:cNvSpPr/>
            <p:nvPr/>
          </p:nvSpPr>
          <p:spPr>
            <a:xfrm>
              <a:off x="6357643" y="2868271"/>
              <a:ext cx="839224" cy="497412"/>
            </a:xfrm>
            <a:prstGeom prst="roundRect">
              <a:avLst>
                <a:gd name="adj" fmla="val 6555"/>
              </a:avLst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2084EB0-012D-4EEF-B218-0006C45F1F2A}"/>
              </a:ext>
            </a:extLst>
          </p:cNvPr>
          <p:cNvGrpSpPr/>
          <p:nvPr/>
        </p:nvGrpSpPr>
        <p:grpSpPr>
          <a:xfrm>
            <a:off x="8020643" y="2868271"/>
            <a:ext cx="3009144" cy="1246121"/>
            <a:chOff x="8020643" y="2868271"/>
            <a:chExt cx="3009144" cy="1246121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E17D4C69-D252-4D8E-8395-0593C9E1F13A}"/>
                </a:ext>
              </a:extLst>
            </p:cNvPr>
            <p:cNvCxnSpPr>
              <a:cxnSpLocks/>
            </p:cNvCxnSpPr>
            <p:nvPr/>
          </p:nvCxnSpPr>
          <p:spPr>
            <a:xfrm>
              <a:off x="9504935" y="3364683"/>
              <a:ext cx="0" cy="314008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AA43F55-8425-4FED-A4D3-2FA16964CFC1}"/>
                </a:ext>
              </a:extLst>
            </p:cNvPr>
            <p:cNvSpPr txBox="1"/>
            <p:nvPr/>
          </p:nvSpPr>
          <p:spPr>
            <a:xfrm>
              <a:off x="8020643" y="3711846"/>
              <a:ext cx="3009144" cy="402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GB" dirty="0"/>
                <a:t>via constitutive law, such as…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72089BC9-E852-4AE1-9127-FAFCDB406CBA}"/>
                </a:ext>
              </a:extLst>
            </p:cNvPr>
            <p:cNvSpPr/>
            <p:nvPr/>
          </p:nvSpPr>
          <p:spPr>
            <a:xfrm>
              <a:off x="9156519" y="2868271"/>
              <a:ext cx="737393" cy="497412"/>
            </a:xfrm>
            <a:prstGeom prst="roundRect">
              <a:avLst>
                <a:gd name="adj" fmla="val 6555"/>
              </a:avLst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351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518F7A-F6D2-4D8A-BF8D-4B92EE27DEFD}"/>
              </a:ext>
            </a:extLst>
          </p:cNvPr>
          <p:cNvSpPr/>
          <p:nvPr/>
        </p:nvSpPr>
        <p:spPr>
          <a:xfrm>
            <a:off x="0" y="1"/>
            <a:ext cx="12192000" cy="764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38D3E44-5575-41FC-BB9D-6AE9D57B6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51" y="-53589"/>
            <a:ext cx="790402" cy="896910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B953B08C-5A62-4F76-A56C-7F76AE94223E}"/>
              </a:ext>
            </a:extLst>
          </p:cNvPr>
          <p:cNvSpPr txBox="1">
            <a:spLocks/>
          </p:cNvSpPr>
          <p:nvPr/>
        </p:nvSpPr>
        <p:spPr>
          <a:xfrm>
            <a:off x="930030" y="43768"/>
            <a:ext cx="10331939" cy="676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72"/>
              </a:spcBef>
              <a:buNone/>
            </a:pPr>
            <a:r>
              <a:rPr lang="en-GB" sz="4400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Methods: phase field (PF)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C62052A-B2F9-4939-B65D-888D8CDBB6C5}"/>
              </a:ext>
            </a:extLst>
          </p:cNvPr>
          <p:cNvGrpSpPr/>
          <p:nvPr/>
        </p:nvGrpSpPr>
        <p:grpSpPr>
          <a:xfrm>
            <a:off x="948441" y="1796562"/>
            <a:ext cx="4228530" cy="1266132"/>
            <a:chOff x="948441" y="1796562"/>
            <a:chExt cx="4228530" cy="126613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48BF498-57BD-4CEC-8CAD-EB3B36B4D917}"/>
                </a:ext>
              </a:extLst>
            </p:cNvPr>
            <p:cNvSpPr txBox="1"/>
            <p:nvPr/>
          </p:nvSpPr>
          <p:spPr>
            <a:xfrm>
              <a:off x="948441" y="1796562"/>
              <a:ext cx="2587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Microstructure evolution: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3DAA8D1-B4E9-43E6-AE10-9AEFEED20481}"/>
                </a:ext>
              </a:extLst>
            </p:cNvPr>
            <p:cNvGrpSpPr/>
            <p:nvPr/>
          </p:nvGrpSpPr>
          <p:grpSpPr>
            <a:xfrm>
              <a:off x="1847213" y="2317462"/>
              <a:ext cx="3329758" cy="745232"/>
              <a:chOff x="1284748" y="2375586"/>
              <a:chExt cx="3329758" cy="74523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894A55CE-5F34-40BE-8338-09D5132488F8}"/>
                      </a:ext>
                    </a:extLst>
                  </p:cNvPr>
                  <p:cNvSpPr txBox="1"/>
                  <p:nvPr/>
                </p:nvSpPr>
                <p:spPr>
                  <a:xfrm>
                    <a:off x="1284748" y="2400300"/>
                    <a:ext cx="3329758" cy="72051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kumimoji="0" lang="de-DE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de-DE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𝜑</m:t>
                                  </m:r>
                                </m:e>
                              </m:acc>
                            </m:e>
                            <m:sup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𝛼</m:t>
                              </m:r>
                            </m:sup>
                          </m:sSup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𝛽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kumimoji="0" lang="de-DE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de-DE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kumimoji="0" lang="de-DE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𝛼𝛽</m:t>
                                  </m:r>
                                </m:sup>
                              </m:sSup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de-DE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0" lang="de-DE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de-DE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𝛿</m:t>
                                      </m:r>
                                      <m:sSub>
                                        <m:sSubPr>
                                          <m:ctrlPr>
                                            <a:rPr kumimoji="0" lang="de-DE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de-DE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kumimoji="0" lang="de-DE" sz="1800" b="0" i="0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total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kumimoji="0" lang="de-DE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𝛿</m:t>
                                      </m:r>
                                      <m:sSup>
                                        <m:sSupPr>
                                          <m:ctrlPr>
                                            <a:rPr kumimoji="0" lang="de-DE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de-DE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𝜑</m:t>
                                          </m:r>
                                        </m:e>
                                        <m:sup>
                                          <m:r>
                                            <a:rPr kumimoji="0" lang="de-DE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𝛼</m:t>
                                          </m:r>
                                        </m:sup>
                                      </m:sSup>
                                    </m:den>
                                  </m:f>
                                  <m:r>
                                    <a:rPr kumimoji="0" lang="de-DE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kumimoji="0" lang="de-DE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de-DE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𝛿</m:t>
                                      </m:r>
                                      <m:sSub>
                                        <m:sSubPr>
                                          <m:ctrlPr>
                                            <a:rPr kumimoji="0" lang="de-DE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de-DE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kumimoji="0" lang="de-DE" sz="1800" b="0" i="0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total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kumimoji="0" lang="de-DE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𝛿</m:t>
                                      </m:r>
                                      <m:sSup>
                                        <m:sSupPr>
                                          <m:ctrlPr>
                                            <a:rPr kumimoji="0" lang="de-DE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de-DE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𝜑</m:t>
                                          </m:r>
                                        </m:e>
                                        <m:sup>
                                          <m:r>
                                            <a:rPr kumimoji="0" lang="de-DE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𝛽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</m:nary>
                        </m:oMath>
                      </m:oMathPara>
                    </a14:m>
                    <a:endParaRPr kumimoji="0" lang="en-GB" sz="1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894A55CE-5F34-40BE-8338-09D5132488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84748" y="2400300"/>
                    <a:ext cx="3329758" cy="720518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84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31BB84F-9C53-4DFB-8FA6-1799C6AA2DF5}"/>
                  </a:ext>
                </a:extLst>
              </p:cNvPr>
              <p:cNvSpPr/>
              <p:nvPr/>
            </p:nvSpPr>
            <p:spPr>
              <a:xfrm>
                <a:off x="3048171" y="2375586"/>
                <a:ext cx="520892" cy="30313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2FE0387-2DE7-4936-8023-5412A588F817}"/>
                  </a:ext>
                </a:extLst>
              </p:cNvPr>
              <p:cNvSpPr/>
              <p:nvPr/>
            </p:nvSpPr>
            <p:spPr>
              <a:xfrm>
                <a:off x="4009061" y="2375586"/>
                <a:ext cx="520892" cy="30313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4EDDE43-DF08-4AC6-A8AE-5302098A071C}"/>
                  </a:ext>
                </a:extLst>
              </p:cNvPr>
              <p:cNvSpPr/>
              <p:nvPr/>
            </p:nvSpPr>
            <p:spPr>
              <a:xfrm>
                <a:off x="2412768" y="2551868"/>
                <a:ext cx="411634" cy="303136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B5BF0AA-2654-4F50-AE8F-9CC70A0AC8F2}"/>
              </a:ext>
            </a:extLst>
          </p:cNvPr>
          <p:cNvGrpSpPr/>
          <p:nvPr/>
        </p:nvGrpSpPr>
        <p:grpSpPr>
          <a:xfrm>
            <a:off x="930030" y="3508268"/>
            <a:ext cx="4295287" cy="1234754"/>
            <a:chOff x="930030" y="3508268"/>
            <a:chExt cx="4295287" cy="123475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930AE04-E43A-40A1-B957-0CDDA60CC1A7}"/>
                </a:ext>
              </a:extLst>
            </p:cNvPr>
            <p:cNvSpPr txBox="1"/>
            <p:nvPr/>
          </p:nvSpPr>
          <p:spPr>
            <a:xfrm>
              <a:off x="930030" y="3508268"/>
              <a:ext cx="1713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Solute diffusion: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B1BEC16-FDE8-4A8F-AA20-3F8D61E7EA6E}"/>
                </a:ext>
              </a:extLst>
            </p:cNvPr>
            <p:cNvGrpSpPr/>
            <p:nvPr/>
          </p:nvGrpSpPr>
          <p:grpSpPr>
            <a:xfrm>
              <a:off x="1529690" y="4021991"/>
              <a:ext cx="3695627" cy="721031"/>
              <a:chOff x="1284748" y="4014743"/>
              <a:chExt cx="3695627" cy="72103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D43E52C4-A3B8-4884-9A25-E245FEAD89D4}"/>
                      </a:ext>
                    </a:extLst>
                  </p:cNvPr>
                  <p:cNvSpPr txBox="1"/>
                  <p:nvPr/>
                </p:nvSpPr>
                <p:spPr>
                  <a:xfrm>
                    <a:off x="1284748" y="4014743"/>
                    <a:ext cx="3695627" cy="72103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kumimoji="0" lang="de-DE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de-DE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𝛻</m:t>
                          </m:r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∙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𝑗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kumimoji="0" lang="de-DE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𝑖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,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𝑛</m:t>
                                  </m:r>
                                </m:sup>
                              </m:sSubSup>
                            </m:e>
                          </m:nary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𝛻</m:t>
                          </m:r>
                          <m:d>
                            <m:dPr>
                              <m:ctrlP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de-DE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de-DE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𝛿</m:t>
                                  </m:r>
                                  <m:sSub>
                                    <m:sSubPr>
                                      <m:ctrlPr>
                                        <a:rPr kumimoji="0" lang="de-DE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de-DE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kumimoji="0" lang="de-DE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total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kumimoji="0" lang="de-DE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𝛿</m:t>
                                  </m:r>
                                  <m:sSub>
                                    <m:sSubPr>
                                      <m:ctrlPr>
                                        <a:rPr kumimoji="0" lang="de-DE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de-DE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𝑗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de-DE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de-DE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𝛿</m:t>
                                  </m:r>
                                  <m:sSub>
                                    <m:sSubPr>
                                      <m:ctrlPr>
                                        <a:rPr kumimoji="0" lang="de-DE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de-DE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kumimoji="0" lang="de-DE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total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kumimoji="0" lang="de-DE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𝛿</m:t>
                                  </m:r>
                                  <m:sSub>
                                    <m:sSubPr>
                                      <m:ctrlPr>
                                        <a:rPr kumimoji="0" lang="de-DE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de-DE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𝑛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oMath>
                      </m:oMathPara>
                    </a14:m>
                    <a:endParaRPr kumimoji="0" lang="en-GB" sz="1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D43E52C4-A3B8-4884-9A25-E245FEAD89D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84748" y="4014743"/>
                    <a:ext cx="3695627" cy="72103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3219EF8-5794-4011-B986-94E7D363AF95}"/>
                  </a:ext>
                </a:extLst>
              </p:cNvPr>
              <p:cNvSpPr/>
              <p:nvPr/>
            </p:nvSpPr>
            <p:spPr>
              <a:xfrm>
                <a:off x="3333331" y="4014743"/>
                <a:ext cx="520892" cy="30313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7FA75A5-1FD8-4A8D-9306-4880380D4189}"/>
                  </a:ext>
                </a:extLst>
              </p:cNvPr>
              <p:cNvSpPr/>
              <p:nvPr/>
            </p:nvSpPr>
            <p:spPr>
              <a:xfrm>
                <a:off x="4260407" y="4014743"/>
                <a:ext cx="520892" cy="30313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CC29B1A-A34A-4F1C-A6E5-F024385D7BC7}"/>
                  </a:ext>
                </a:extLst>
              </p:cNvPr>
              <p:cNvSpPr/>
              <p:nvPr/>
            </p:nvSpPr>
            <p:spPr>
              <a:xfrm>
                <a:off x="2437483" y="4166311"/>
                <a:ext cx="411634" cy="343324"/>
              </a:xfrm>
              <a:prstGeom prst="rect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1BF0188-4A0C-4ED8-B2FF-1F66AD495C54}"/>
              </a:ext>
            </a:extLst>
          </p:cNvPr>
          <p:cNvGrpSpPr/>
          <p:nvPr/>
        </p:nvGrpSpPr>
        <p:grpSpPr>
          <a:xfrm>
            <a:off x="930030" y="5227298"/>
            <a:ext cx="2908689" cy="879237"/>
            <a:chOff x="930030" y="5227298"/>
            <a:chExt cx="2908689" cy="87923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911135-3243-4CA5-8A8C-4EEB7360DD33}"/>
                </a:ext>
              </a:extLst>
            </p:cNvPr>
            <p:cNvSpPr txBox="1"/>
            <p:nvPr/>
          </p:nvSpPr>
          <p:spPr>
            <a:xfrm>
              <a:off x="930030" y="5227298"/>
              <a:ext cx="21319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Thermal conduction: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8525140-68BC-4FAC-9437-E6666079C3E3}"/>
                </a:ext>
              </a:extLst>
            </p:cNvPr>
            <p:cNvGrpSpPr/>
            <p:nvPr/>
          </p:nvGrpSpPr>
          <p:grpSpPr>
            <a:xfrm>
              <a:off x="1529690" y="5787674"/>
              <a:ext cx="2309029" cy="318861"/>
              <a:chOff x="1284748" y="5617558"/>
              <a:chExt cx="2309029" cy="31886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00B1A353-BAE5-4CE1-BFB0-B876D2738B2A}"/>
                      </a:ext>
                    </a:extLst>
                  </p:cNvPr>
                  <p:cNvSpPr txBox="1"/>
                  <p:nvPr/>
                </p:nvSpPr>
                <p:spPr>
                  <a:xfrm>
                    <a:off x="1284748" y="5624374"/>
                    <a:ext cx="2309029" cy="28565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𝜌</m:t>
                          </m:r>
                          <m:sSub>
                            <m:sSubPr>
                              <m:ctrlP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𝑃</m:t>
                              </m:r>
                            </m:sub>
                          </m:sSub>
                          <m:acc>
                            <m:accPr>
                              <m:chr m:val="̇"/>
                              <m:ctrlP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e>
                          </m:acc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𝛻</m:t>
                          </m:r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∙</m:t>
                          </m:r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𝑘</m:t>
                          </m:r>
                          <m:r>
                            <m:rPr>
                              <m:sty m:val="p"/>
                            </m:r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∇</m:t>
                          </m:r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𝑇</m:t>
                          </m:r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𝐿</m:t>
                          </m:r>
                          <m:sSub>
                            <m:sSubPr>
                              <m:ctrlP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kumimoji="0" lang="de-DE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de-DE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𝜑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𝑆</m:t>
                              </m:r>
                            </m:sub>
                          </m:sSub>
                        </m:oMath>
                      </m:oMathPara>
                    </a14:m>
                    <a:endParaRPr kumimoji="0" lang="en-GB" sz="1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00B1A353-BAE5-4CE1-BFB0-B876D2738B2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84748" y="5624374"/>
                    <a:ext cx="2309029" cy="28565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792" t="-15217" b="-2826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942924E-D0A9-4712-8E85-AE7BE735D325}"/>
                  </a:ext>
                </a:extLst>
              </p:cNvPr>
              <p:cNvSpPr/>
              <p:nvPr/>
            </p:nvSpPr>
            <p:spPr>
              <a:xfrm>
                <a:off x="3086925" y="5650763"/>
                <a:ext cx="209335" cy="259267"/>
              </a:xfrm>
              <a:prstGeom prst="rect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DF7F7B1-E658-4036-907B-047FC490AE4C}"/>
                  </a:ext>
                </a:extLst>
              </p:cNvPr>
              <p:cNvSpPr/>
              <p:nvPr/>
            </p:nvSpPr>
            <p:spPr>
              <a:xfrm>
                <a:off x="2388054" y="5617558"/>
                <a:ext cx="209335" cy="285655"/>
              </a:xfrm>
              <a:prstGeom prst="rect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5FBD575-FADA-4B50-A2BC-6AF2E1E53C7D}"/>
                  </a:ext>
                </a:extLst>
              </p:cNvPr>
              <p:cNvSpPr/>
              <p:nvPr/>
            </p:nvSpPr>
            <p:spPr>
              <a:xfrm>
                <a:off x="1309461" y="5650763"/>
                <a:ext cx="402833" cy="285656"/>
              </a:xfrm>
              <a:prstGeom prst="rect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79EEAC4-4CD1-413E-B6F8-4CAC2D198E71}"/>
              </a:ext>
            </a:extLst>
          </p:cNvPr>
          <p:cNvGrpSpPr/>
          <p:nvPr/>
        </p:nvGrpSpPr>
        <p:grpSpPr>
          <a:xfrm>
            <a:off x="5946499" y="4634666"/>
            <a:ext cx="4968011" cy="841548"/>
            <a:chOff x="5946499" y="4634666"/>
            <a:chExt cx="4968011" cy="84154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2F8E32C-A56A-48DA-86FE-29691D5EA358}"/>
                </a:ext>
              </a:extLst>
            </p:cNvPr>
            <p:cNvSpPr/>
            <p:nvPr/>
          </p:nvSpPr>
          <p:spPr>
            <a:xfrm>
              <a:off x="5946499" y="4667764"/>
              <a:ext cx="548126" cy="30313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F6D7628-A0B9-44C6-9264-14DC97266EFA}"/>
                </a:ext>
              </a:extLst>
            </p:cNvPr>
            <p:cNvSpPr txBox="1"/>
            <p:nvPr/>
          </p:nvSpPr>
          <p:spPr>
            <a:xfrm>
              <a:off x="6530168" y="4634666"/>
              <a:ext cx="3732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Gibbs energy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itchFamily="2" charset="2"/>
                </a:rPr>
                <a:t>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CALPHAD databases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8389153-85FD-44CB-AB6A-814D68DFE27E}"/>
                </a:ext>
              </a:extLst>
            </p:cNvPr>
            <p:cNvSpPr/>
            <p:nvPr/>
          </p:nvSpPr>
          <p:spPr>
            <a:xfrm>
              <a:off x="5960116" y="5147616"/>
              <a:ext cx="534509" cy="303136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4F61ED9-09E5-4A9E-88A8-88FE7F15499C}"/>
                </a:ext>
              </a:extLst>
            </p:cNvPr>
            <p:cNvSpPr txBox="1"/>
            <p:nvPr/>
          </p:nvSpPr>
          <p:spPr>
            <a:xfrm>
              <a:off x="6530168" y="5106882"/>
              <a:ext cx="4384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Interface mobility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itchFamily="2" charset="2"/>
                </a:rPr>
                <a:t> needs to be calibrated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405F4FB-E2ED-4BDB-8F72-56824CCB14C1}"/>
              </a:ext>
            </a:extLst>
          </p:cNvPr>
          <p:cNvGrpSpPr/>
          <p:nvPr/>
        </p:nvGrpSpPr>
        <p:grpSpPr>
          <a:xfrm>
            <a:off x="5960115" y="5603478"/>
            <a:ext cx="6102262" cy="369332"/>
            <a:chOff x="5960115" y="5603478"/>
            <a:chExt cx="6102262" cy="36933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4103604-E407-4289-9B0A-DD67EF8F5069}"/>
                </a:ext>
              </a:extLst>
            </p:cNvPr>
            <p:cNvSpPr/>
            <p:nvPr/>
          </p:nvSpPr>
          <p:spPr>
            <a:xfrm>
              <a:off x="5960115" y="5636106"/>
              <a:ext cx="534509" cy="303136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5792E06-7C01-41A1-BC55-3EFBBE0AF6A5}"/>
                </a:ext>
              </a:extLst>
            </p:cNvPr>
            <p:cNvSpPr txBox="1"/>
            <p:nvPr/>
          </p:nvSpPr>
          <p:spPr>
            <a:xfrm>
              <a:off x="6530167" y="5603478"/>
              <a:ext cx="55322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Solute mobility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itchFamily="2" charset="2"/>
                </a:rPr>
                <a:t> Diffusion databases/needs calibration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05BE946-BD82-4608-A17B-4D20C2EB0ABA}"/>
              </a:ext>
            </a:extLst>
          </p:cNvPr>
          <p:cNvGrpSpPr/>
          <p:nvPr/>
        </p:nvGrpSpPr>
        <p:grpSpPr>
          <a:xfrm>
            <a:off x="5960116" y="6053683"/>
            <a:ext cx="4498050" cy="369332"/>
            <a:chOff x="5960116" y="6053683"/>
            <a:chExt cx="4498050" cy="36933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FEEDF03-901A-4405-A839-3DC7B1AEA988}"/>
                </a:ext>
              </a:extLst>
            </p:cNvPr>
            <p:cNvSpPr/>
            <p:nvPr/>
          </p:nvSpPr>
          <p:spPr>
            <a:xfrm>
              <a:off x="5960116" y="6119352"/>
              <a:ext cx="534508" cy="303136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BD6C2F2-8D9B-4E3F-BB99-D152ECB1AA9B}"/>
                </a:ext>
              </a:extLst>
            </p:cNvPr>
            <p:cNvSpPr txBox="1"/>
            <p:nvPr/>
          </p:nvSpPr>
          <p:spPr>
            <a:xfrm>
              <a:off x="6530168" y="6053683"/>
              <a:ext cx="39279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Thermal properties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itchFamily="2" charset="2"/>
                </a:rPr>
                <a:t> needs calibration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F2F74BA6-2634-454A-B09F-AB8DC64E62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1974" y="1341061"/>
            <a:ext cx="3165179" cy="2911964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84F2E7B0-676A-417B-8DCC-0E5CB140DAE2}"/>
              </a:ext>
            </a:extLst>
          </p:cNvPr>
          <p:cNvSpPr txBox="1">
            <a:spLocks/>
          </p:cNvSpPr>
          <p:nvPr/>
        </p:nvSpPr>
        <p:spPr>
          <a:xfrm>
            <a:off x="930030" y="843321"/>
            <a:ext cx="10032938" cy="618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300" b="1" dirty="0">
                <a:solidFill>
                  <a:srgbClr val="0B5FA5"/>
                </a:solidFill>
                <a:cs typeface="Arial" panose="020B0604020202020204" pitchFamily="34" charset="0"/>
              </a:rPr>
              <a:t>Multi-phase field theory</a:t>
            </a:r>
          </a:p>
        </p:txBody>
      </p:sp>
    </p:spTree>
    <p:extLst>
      <p:ext uri="{BB962C8B-B14F-4D97-AF65-F5344CB8AC3E}">
        <p14:creationId xmlns:p14="http://schemas.microsoft.com/office/powerpoint/2010/main" val="250643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518F7A-F6D2-4D8A-BF8D-4B92EE27DEFD}"/>
              </a:ext>
            </a:extLst>
          </p:cNvPr>
          <p:cNvSpPr/>
          <p:nvPr/>
        </p:nvSpPr>
        <p:spPr>
          <a:xfrm>
            <a:off x="0" y="1"/>
            <a:ext cx="12192000" cy="764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38D3E44-5575-41FC-BB9D-6AE9D57B6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51" y="-53589"/>
            <a:ext cx="790402" cy="896910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B953B08C-5A62-4F76-A56C-7F76AE94223E}"/>
              </a:ext>
            </a:extLst>
          </p:cNvPr>
          <p:cNvSpPr txBox="1">
            <a:spLocks/>
          </p:cNvSpPr>
          <p:nvPr/>
        </p:nvSpPr>
        <p:spPr>
          <a:xfrm>
            <a:off x="930030" y="43768"/>
            <a:ext cx="10331939" cy="676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72"/>
              </a:spcBef>
              <a:buNone/>
            </a:pPr>
            <a:r>
              <a:rPr lang="en-GB" sz="4400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Methods: PF with CIPHER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3AE7EE92-382B-4FCB-BE5A-1C9121A023DF}"/>
              </a:ext>
            </a:extLst>
          </p:cNvPr>
          <p:cNvSpPr txBox="1">
            <a:spLocks/>
          </p:cNvSpPr>
          <p:nvPr/>
        </p:nvSpPr>
        <p:spPr>
          <a:xfrm>
            <a:off x="930030" y="1714140"/>
            <a:ext cx="9641330" cy="1161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CA" sz="1800" dirty="0"/>
              <a:t>Efficient grand-canonical-based phase-field implementation, using: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800" dirty="0"/>
              <a:t>Compound Energy Formalism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800" dirty="0"/>
              <a:t>Other CALPHAD thermodynamic models for multi-component system</a:t>
            </a:r>
            <a:endParaRPr lang="en-GB" dirty="0"/>
          </a:p>
          <a:p>
            <a:pPr lvl="1" algn="l"/>
            <a:endParaRPr lang="en-GB" sz="1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7753A8-B651-493E-9251-D960AC96903B}"/>
              </a:ext>
            </a:extLst>
          </p:cNvPr>
          <p:cNvGrpSpPr/>
          <p:nvPr/>
        </p:nvGrpSpPr>
        <p:grpSpPr>
          <a:xfrm>
            <a:off x="2743200" y="3012508"/>
            <a:ext cx="6968858" cy="1760787"/>
            <a:chOff x="2222090" y="3091166"/>
            <a:chExt cx="6968858" cy="176078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C20992-2D16-4455-88CB-6CC2A75B4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2090" y="3091166"/>
              <a:ext cx="1748943" cy="176078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7B26E10-5D85-4C80-99CA-9105E122C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1798" y="3124467"/>
              <a:ext cx="2108707" cy="1692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BAFE70A-1B11-4051-815F-89FA92911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61270" y="3124466"/>
              <a:ext cx="2129678" cy="1692000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86AD457D-9C40-49DA-9200-52EFCF15AFD3}"/>
              </a:ext>
            </a:extLst>
          </p:cNvPr>
          <p:cNvSpPr txBox="1">
            <a:spLocks/>
          </p:cNvSpPr>
          <p:nvPr/>
        </p:nvSpPr>
        <p:spPr>
          <a:xfrm>
            <a:off x="930030" y="843321"/>
            <a:ext cx="10032938" cy="1083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300" b="1" dirty="0">
                <a:solidFill>
                  <a:srgbClr val="0B5FA5"/>
                </a:solidFill>
                <a:cs typeface="Arial" panose="020B0604020202020204" pitchFamily="34" charset="0"/>
              </a:rPr>
              <a:t>CIPHER: Phase-field simulation code for microstructure evolution in multi-component alloy systems</a:t>
            </a:r>
          </a:p>
          <a:p>
            <a:endParaRPr lang="en-GB" sz="2300" b="1" dirty="0">
              <a:solidFill>
                <a:srgbClr val="0B5FA5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37A62D-7DDE-4419-AA9B-EC74F27A9D2A}"/>
              </a:ext>
            </a:extLst>
          </p:cNvPr>
          <p:cNvSpPr txBox="1"/>
          <p:nvPr/>
        </p:nvSpPr>
        <p:spPr>
          <a:xfrm>
            <a:off x="930030" y="4964580"/>
            <a:ext cx="8054819" cy="1730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/>
              <a:t>✔  </a:t>
            </a:r>
            <a:r>
              <a:rPr lang="en-CA" dirty="0"/>
              <a:t>Automatic parallel adaptive mesh refinement</a:t>
            </a:r>
          </a:p>
          <a:p>
            <a:pPr algn="l">
              <a:lnSpc>
                <a:spcPct val="120000"/>
              </a:lnSpc>
            </a:pPr>
            <a:r>
              <a:rPr lang="en-GB" dirty="0"/>
              <a:t>✔  </a:t>
            </a:r>
            <a:r>
              <a:rPr lang="de-DE" dirty="0"/>
              <a:t>MPI parallelization and scalability</a:t>
            </a:r>
          </a:p>
          <a:p>
            <a:pPr>
              <a:lnSpc>
                <a:spcPct val="120000"/>
              </a:lnSpc>
            </a:pPr>
            <a:r>
              <a:rPr lang="en-GB" kern="1200" dirty="0">
                <a:solidFill>
                  <a:srgbClr val="000000"/>
                </a:solidFill>
                <a:effectLst/>
                <a:ea typeface="+mn-ea"/>
                <a:cs typeface="+mn-cs"/>
              </a:rPr>
              <a:t>✔  </a:t>
            </a:r>
            <a:r>
              <a:rPr lang="en-CA" dirty="0"/>
              <a:t>Large number of phases (10-10,000); constant computational complexity</a:t>
            </a:r>
          </a:p>
          <a:p>
            <a:pPr algn="l">
              <a:lnSpc>
                <a:spcPct val="120000"/>
              </a:lnSpc>
            </a:pPr>
            <a:r>
              <a:rPr lang="en-GB" dirty="0"/>
              <a:t>✔  </a:t>
            </a:r>
            <a:r>
              <a:rPr lang="de-DE" dirty="0"/>
              <a:t>Local truccation error estimates and adaptive time stepping</a:t>
            </a:r>
          </a:p>
          <a:p>
            <a:pPr>
              <a:lnSpc>
                <a:spcPct val="120000"/>
              </a:lnSpc>
            </a:pPr>
            <a:r>
              <a:rPr lang="en-GB" kern="1200" dirty="0">
                <a:solidFill>
                  <a:srgbClr val="000000"/>
                </a:solidFill>
                <a:effectLst/>
                <a:ea typeface="+mn-ea"/>
                <a:cs typeface="+mn-cs"/>
              </a:rPr>
              <a:t>✔  </a:t>
            </a:r>
            <a:r>
              <a:rPr lang="de-DE" dirty="0"/>
              <a:t>Open-source: </a:t>
            </a:r>
            <a:r>
              <a:rPr lang="de-DE" dirty="0">
                <a:hlinkClick r:id="rId6"/>
              </a:rPr>
              <a:t>https://github.com/micmog/CIPHER</a:t>
            </a:r>
            <a:r>
              <a:rPr lang="de-DE" dirty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30790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61FFBD1F-8A68-48CF-A6DC-F3839EC90726}"/>
              </a:ext>
            </a:extLst>
          </p:cNvPr>
          <p:cNvSpPr/>
          <p:nvPr/>
        </p:nvSpPr>
        <p:spPr>
          <a:xfrm>
            <a:off x="0" y="1"/>
            <a:ext cx="12192000" cy="764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BE8474C-120B-4D36-86B6-712E230BAC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8" b="11832"/>
          <a:stretch/>
        </p:blipFill>
        <p:spPr>
          <a:xfrm>
            <a:off x="262498" y="2434453"/>
            <a:ext cx="2090086" cy="22536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3AF5C4A-BB79-4F35-AE62-4956E7C32F32}"/>
              </a:ext>
            </a:extLst>
          </p:cNvPr>
          <p:cNvSpPr txBox="1"/>
          <p:nvPr/>
        </p:nvSpPr>
        <p:spPr>
          <a:xfrm>
            <a:off x="904069" y="5127550"/>
            <a:ext cx="1293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load to 40%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6B3F2D9-2221-48CD-B86C-D8E914B404B3}"/>
              </a:ext>
            </a:extLst>
          </p:cNvPr>
          <p:cNvGrpSpPr/>
          <p:nvPr/>
        </p:nvGrpSpPr>
        <p:grpSpPr>
          <a:xfrm>
            <a:off x="2355314" y="510501"/>
            <a:ext cx="4205574" cy="3453864"/>
            <a:chOff x="2355314" y="510501"/>
            <a:chExt cx="4205574" cy="3453864"/>
          </a:xfrm>
        </p:grpSpPr>
        <p:pic>
          <p:nvPicPr>
            <p:cNvPr id="14" name="Picture 13" descr="A picture containing text, envelope&#10;&#10;Description automatically generated">
              <a:extLst>
                <a:ext uri="{FF2B5EF4-FFF2-40B4-BE49-F238E27FC236}">
                  <a16:creationId xmlns:a16="http://schemas.microsoft.com/office/drawing/2014/main" id="{0BCF5219-B096-475D-B311-972F9C755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8821" y="510501"/>
              <a:ext cx="3197830" cy="34538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F2C40E18-B643-4740-BE01-690976FC46C0}"/>
                    </a:ext>
                  </a:extLst>
                </p:cNvPr>
                <p:cNvSpPr txBox="1"/>
                <p:nvPr/>
              </p:nvSpPr>
              <p:spPr>
                <a:xfrm>
                  <a:off x="4910308" y="1073518"/>
                  <a:ext cx="16505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a14:m>
                  <a:r>
                    <a:rPr lang="en-GB" dirty="0"/>
                    <a:t>-soft direction</a:t>
                  </a: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F2C40E18-B643-4740-BE01-690976FC46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0308" y="1073518"/>
                  <a:ext cx="1650580" cy="369332"/>
                </a:xfrm>
                <a:prstGeom prst="rect">
                  <a:avLst/>
                </a:prstGeom>
                <a:blipFill>
                  <a:blip r:embed="rId5"/>
                  <a:stretch>
                    <a:fillRect t="-8197" r="-3321" b="-2459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80B84266-E172-458F-83E0-C09005E03EC6}"/>
                </a:ext>
              </a:extLst>
            </p:cNvPr>
            <p:cNvSpPr/>
            <p:nvPr/>
          </p:nvSpPr>
          <p:spPr>
            <a:xfrm rot="20582656">
              <a:off x="2355314" y="2378633"/>
              <a:ext cx="730687" cy="216450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6" name="Subtitle 4">
            <a:extLst>
              <a:ext uri="{FF2B5EF4-FFF2-40B4-BE49-F238E27FC236}">
                <a16:creationId xmlns:a16="http://schemas.microsoft.com/office/drawing/2014/main" id="{849C71E1-2E32-4FFF-AB9D-014368B261B3}"/>
              </a:ext>
            </a:extLst>
          </p:cNvPr>
          <p:cNvSpPr txBox="1">
            <a:spLocks/>
          </p:cNvSpPr>
          <p:nvPr/>
        </p:nvSpPr>
        <p:spPr>
          <a:xfrm>
            <a:off x="930030" y="43768"/>
            <a:ext cx="10331939" cy="676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72"/>
              </a:spcBef>
              <a:buNone/>
            </a:pPr>
            <a:r>
              <a:rPr lang="en-GB" sz="4400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Results: phase-field pre-processing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5872F3C7-BDD0-4F9D-99BD-E6969545249D}"/>
              </a:ext>
            </a:extLst>
          </p:cNvPr>
          <p:cNvSpPr txBox="1">
            <a:spLocks/>
          </p:cNvSpPr>
          <p:nvPr/>
        </p:nvSpPr>
        <p:spPr>
          <a:xfrm>
            <a:off x="930030" y="843321"/>
            <a:ext cx="7886700" cy="383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300" b="1" dirty="0">
                <a:solidFill>
                  <a:srgbClr val="0B5FA5"/>
                </a:solidFill>
                <a:cs typeface="Arial" panose="020B0604020202020204" pitchFamily="34" charset="0"/>
              </a:rPr>
              <a:t>Orientation clustering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6848623-3772-48A3-8201-38527F245BF5}"/>
              </a:ext>
            </a:extLst>
          </p:cNvPr>
          <p:cNvGrpSpPr/>
          <p:nvPr/>
        </p:nvGrpSpPr>
        <p:grpSpPr>
          <a:xfrm>
            <a:off x="2104246" y="3035168"/>
            <a:ext cx="3846753" cy="3453864"/>
            <a:chOff x="2104246" y="3035168"/>
            <a:chExt cx="3846753" cy="345386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B7214F3-1A62-4E2D-B653-0BA4E8BC1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1547" y="3035168"/>
              <a:ext cx="3119452" cy="3453864"/>
            </a:xfrm>
            <a:prstGeom prst="rect">
              <a:avLst/>
            </a:prstGeom>
          </p:spPr>
        </p:pic>
        <p:sp>
          <p:nvSpPr>
            <p:cNvPr id="36" name="Arrow: Right 35">
              <a:extLst>
                <a:ext uri="{FF2B5EF4-FFF2-40B4-BE49-F238E27FC236}">
                  <a16:creationId xmlns:a16="http://schemas.microsoft.com/office/drawing/2014/main" id="{74D968F3-EB1E-4F07-8048-A073D8E4098D}"/>
                </a:ext>
              </a:extLst>
            </p:cNvPr>
            <p:cNvSpPr/>
            <p:nvPr/>
          </p:nvSpPr>
          <p:spPr>
            <a:xfrm rot="1360628">
              <a:off x="2104246" y="4490892"/>
              <a:ext cx="788116" cy="216450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39BF38C-5884-4C8F-A8C7-8546C850454F}"/>
                    </a:ext>
                  </a:extLst>
                </p:cNvPr>
                <p:cNvSpPr txBox="1"/>
                <p:nvPr/>
              </p:nvSpPr>
              <p:spPr>
                <a:xfrm>
                  <a:off x="2963413" y="3485886"/>
                  <a:ext cx="17227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a14:m>
                  <a:r>
                    <a:rPr lang="en-GB" dirty="0"/>
                    <a:t>-hard direction</a:t>
                  </a: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39BF38C-5884-4C8F-A8C7-8546C85045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3413" y="3485886"/>
                  <a:ext cx="1722779" cy="369332"/>
                </a:xfrm>
                <a:prstGeom prst="rect">
                  <a:avLst/>
                </a:prstGeom>
                <a:blipFill>
                  <a:blip r:embed="rId7"/>
                  <a:stretch>
                    <a:fillRect t="-10000" r="-3180" b="-2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154AFFC-BA05-4C4F-8015-6829BAEF300C}"/>
              </a:ext>
            </a:extLst>
          </p:cNvPr>
          <p:cNvGrpSpPr/>
          <p:nvPr/>
        </p:nvGrpSpPr>
        <p:grpSpPr>
          <a:xfrm>
            <a:off x="4927462" y="1927459"/>
            <a:ext cx="1810913" cy="4026626"/>
            <a:chOff x="4927462" y="1927459"/>
            <a:chExt cx="1810913" cy="40266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50718DD-11DA-4DD6-80A6-5942B9A6E72E}"/>
                    </a:ext>
                  </a:extLst>
                </p:cNvPr>
                <p:cNvSpPr txBox="1"/>
                <p:nvPr/>
              </p:nvSpPr>
              <p:spPr>
                <a:xfrm>
                  <a:off x="5328562" y="3490963"/>
                  <a:ext cx="112395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GB" sz="14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14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lang="en-GB" sz="1400" dirty="0">
                      <a:solidFill>
                        <a:schemeClr val="bg1">
                          <a:lumMod val="50000"/>
                        </a:schemeClr>
                      </a:solidFill>
                    </a:rPr>
                    <a:t> plane</a:t>
                  </a: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50718DD-11DA-4DD6-80A6-5942B9A6E7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8562" y="3490963"/>
                  <a:ext cx="1123951" cy="307777"/>
                </a:xfrm>
                <a:prstGeom prst="rect">
                  <a:avLst/>
                </a:prstGeom>
                <a:blipFill>
                  <a:blip r:embed="rId8"/>
                  <a:stretch>
                    <a:fillRect t="-4000" b="-2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31E564-D093-4F65-9CCA-1E55E8ACB916}"/>
                </a:ext>
              </a:extLst>
            </p:cNvPr>
            <p:cNvGrpSpPr/>
            <p:nvPr/>
          </p:nvGrpSpPr>
          <p:grpSpPr>
            <a:xfrm>
              <a:off x="4945222" y="1927459"/>
              <a:ext cx="1793153" cy="1574498"/>
              <a:chOff x="4945222" y="1927459"/>
              <a:chExt cx="1793153" cy="1574498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6730C42A-7672-444A-B45E-148C0B7C9A35}"/>
                  </a:ext>
                </a:extLst>
              </p:cNvPr>
              <p:cNvGrpSpPr/>
              <p:nvPr/>
            </p:nvGrpSpPr>
            <p:grpSpPr>
              <a:xfrm>
                <a:off x="4945222" y="1927459"/>
                <a:ext cx="1132702" cy="1574498"/>
                <a:chOff x="6626290" y="1315453"/>
                <a:chExt cx="1384300" cy="1910897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0BD6A44D-C9EC-4449-B3C1-9A8D869ED8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27563" y="1531903"/>
                  <a:ext cx="192171" cy="1694447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B8F5D691-70EC-4DA1-A966-EC1FE9D9E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750240" y="1315453"/>
                  <a:ext cx="260350" cy="1453697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238EB741-E1D0-4E0B-AAA5-42AED69F9C5E}"/>
                    </a:ext>
                  </a:extLst>
                </p:cNvPr>
                <p:cNvCxnSpPr/>
                <p:nvPr/>
              </p:nvCxnSpPr>
              <p:spPr>
                <a:xfrm flipV="1">
                  <a:off x="6818461" y="1315453"/>
                  <a:ext cx="1192129" cy="21645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99672BA2-75D5-47AC-9010-3697947DF83D}"/>
                    </a:ext>
                  </a:extLst>
                </p:cNvPr>
                <p:cNvCxnSpPr/>
                <p:nvPr/>
              </p:nvCxnSpPr>
              <p:spPr>
                <a:xfrm flipV="1">
                  <a:off x="6626290" y="2769150"/>
                  <a:ext cx="1123950" cy="45720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Arrow: Right 30">
                <a:extLst>
                  <a:ext uri="{FF2B5EF4-FFF2-40B4-BE49-F238E27FC236}">
                    <a16:creationId xmlns:a16="http://schemas.microsoft.com/office/drawing/2014/main" id="{1BDB1125-217A-420A-90EE-AF314FE34C89}"/>
                  </a:ext>
                </a:extLst>
              </p:cNvPr>
              <p:cNvSpPr/>
              <p:nvPr/>
            </p:nvSpPr>
            <p:spPr>
              <a:xfrm>
                <a:off x="5743202" y="2385299"/>
                <a:ext cx="995173" cy="216450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B747CFC-CB52-4BA9-979E-1C8ACE93A141}"/>
                </a:ext>
              </a:extLst>
            </p:cNvPr>
            <p:cNvGrpSpPr/>
            <p:nvPr/>
          </p:nvGrpSpPr>
          <p:grpSpPr>
            <a:xfrm>
              <a:off x="4927462" y="4379587"/>
              <a:ext cx="1782011" cy="1574498"/>
              <a:chOff x="4927462" y="4379587"/>
              <a:chExt cx="1782011" cy="1574498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1800FBCB-51C1-4D2C-AF14-F3E1C2F3CEE7}"/>
                  </a:ext>
                </a:extLst>
              </p:cNvPr>
              <p:cNvGrpSpPr/>
              <p:nvPr/>
            </p:nvGrpSpPr>
            <p:grpSpPr>
              <a:xfrm>
                <a:off x="4927462" y="4379587"/>
                <a:ext cx="1132702" cy="1574498"/>
                <a:chOff x="6626290" y="1315453"/>
                <a:chExt cx="1384300" cy="1910897"/>
              </a:xfrm>
            </p:grpSpPr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6EAE3F12-CEA3-41CD-88C2-73188C16C1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27563" y="1531903"/>
                  <a:ext cx="192171" cy="1694447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5A9667F4-6FC3-4B23-89C2-FAE4375731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750240" y="1315453"/>
                  <a:ext cx="260350" cy="1453697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AB7FD395-1CC1-4E54-85EF-D3D07EDF95F9}"/>
                    </a:ext>
                  </a:extLst>
                </p:cNvPr>
                <p:cNvCxnSpPr/>
                <p:nvPr/>
              </p:nvCxnSpPr>
              <p:spPr>
                <a:xfrm flipV="1">
                  <a:off x="6818461" y="1315453"/>
                  <a:ext cx="1192129" cy="21645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CA884441-347B-436C-98E2-F32F55889018}"/>
                    </a:ext>
                  </a:extLst>
                </p:cNvPr>
                <p:cNvCxnSpPr/>
                <p:nvPr/>
              </p:nvCxnSpPr>
              <p:spPr>
                <a:xfrm flipV="1">
                  <a:off x="6626290" y="2769150"/>
                  <a:ext cx="1123950" cy="45720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Arrow: Right 51">
                <a:extLst>
                  <a:ext uri="{FF2B5EF4-FFF2-40B4-BE49-F238E27FC236}">
                    <a16:creationId xmlns:a16="http://schemas.microsoft.com/office/drawing/2014/main" id="{14080C7D-EDB3-4286-859F-F5CA398CFBBD}"/>
                  </a:ext>
                </a:extLst>
              </p:cNvPr>
              <p:cNvSpPr/>
              <p:nvPr/>
            </p:nvSpPr>
            <p:spPr>
              <a:xfrm>
                <a:off x="5634251" y="5236100"/>
                <a:ext cx="1075222" cy="216450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76BBE63E-8169-4B43-A6DF-E7ECAF0856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29612" y="3855997"/>
            <a:ext cx="2410464" cy="2419543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C787AFA9-27C8-48D8-96AB-DB3F1C2293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22803" y="1060210"/>
            <a:ext cx="2424083" cy="243316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F25BA57-D54D-4773-8B61-7C7F7CFD611A}"/>
              </a:ext>
            </a:extLst>
          </p:cNvPr>
          <p:cNvGrpSpPr/>
          <p:nvPr/>
        </p:nvGrpSpPr>
        <p:grpSpPr>
          <a:xfrm>
            <a:off x="6549991" y="3098490"/>
            <a:ext cx="2267657" cy="1269488"/>
            <a:chOff x="6603829" y="3427586"/>
            <a:chExt cx="2267657" cy="126948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94746BC-EE6E-4CC8-BD7E-87B7D27AB6E2}"/>
                </a:ext>
              </a:extLst>
            </p:cNvPr>
            <p:cNvSpPr txBox="1"/>
            <p:nvPr/>
          </p:nvSpPr>
          <p:spPr>
            <a:xfrm>
              <a:off x="6603829" y="3427586"/>
              <a:ext cx="2267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Fast multi-scale clustering</a:t>
              </a:r>
            </a:p>
          </p:txBody>
        </p:sp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C5621D07-1C2A-4119-BCE8-CB3DA850A2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6421" y="4240446"/>
              <a:ext cx="681535" cy="456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788E9832-7E49-42E4-876C-85A456D5DDA8}"/>
              </a:ext>
            </a:extLst>
          </p:cNvPr>
          <p:cNvSpPr txBox="1"/>
          <p:nvPr/>
        </p:nvSpPr>
        <p:spPr>
          <a:xfrm>
            <a:off x="9360453" y="6395740"/>
            <a:ext cx="1934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>
                    <a:lumMod val="50000"/>
                  </a:schemeClr>
                </a:solidFill>
              </a:rPr>
              <a:t>arbitrary colouring</a:t>
            </a:r>
          </a:p>
        </p:txBody>
      </p:sp>
    </p:spTree>
    <p:extLst>
      <p:ext uri="{BB962C8B-B14F-4D97-AF65-F5344CB8AC3E}">
        <p14:creationId xmlns:p14="http://schemas.microsoft.com/office/powerpoint/2010/main" val="407102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61FFBD1F-8A68-48CF-A6DC-F3839EC90726}"/>
              </a:ext>
            </a:extLst>
          </p:cNvPr>
          <p:cNvSpPr/>
          <p:nvPr/>
        </p:nvSpPr>
        <p:spPr>
          <a:xfrm>
            <a:off x="0" y="1"/>
            <a:ext cx="12192000" cy="764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BE8474C-120B-4D36-86B6-712E230BAC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8" b="11832"/>
          <a:stretch/>
        </p:blipFill>
        <p:spPr>
          <a:xfrm>
            <a:off x="262498" y="2434453"/>
            <a:ext cx="2090086" cy="225367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6B3F2D9-2221-48CD-B86C-D8E914B404B3}"/>
              </a:ext>
            </a:extLst>
          </p:cNvPr>
          <p:cNvGrpSpPr/>
          <p:nvPr/>
        </p:nvGrpSpPr>
        <p:grpSpPr>
          <a:xfrm>
            <a:off x="2355314" y="510501"/>
            <a:ext cx="4205574" cy="3453864"/>
            <a:chOff x="2355314" y="510501"/>
            <a:chExt cx="4205574" cy="3453864"/>
          </a:xfrm>
        </p:grpSpPr>
        <p:pic>
          <p:nvPicPr>
            <p:cNvPr id="14" name="Picture 13" descr="A picture containing text, envelope&#10;&#10;Description automatically generated">
              <a:extLst>
                <a:ext uri="{FF2B5EF4-FFF2-40B4-BE49-F238E27FC236}">
                  <a16:creationId xmlns:a16="http://schemas.microsoft.com/office/drawing/2014/main" id="{0BCF5219-B096-475D-B311-972F9C755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8821" y="510501"/>
              <a:ext cx="3197830" cy="34538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F2C40E18-B643-4740-BE01-690976FC46C0}"/>
                    </a:ext>
                  </a:extLst>
                </p:cNvPr>
                <p:cNvSpPr txBox="1"/>
                <p:nvPr/>
              </p:nvSpPr>
              <p:spPr>
                <a:xfrm>
                  <a:off x="4910308" y="1073518"/>
                  <a:ext cx="16505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a14:m>
                  <a:r>
                    <a:rPr lang="en-GB" dirty="0"/>
                    <a:t>-soft direction</a:t>
                  </a: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F2C40E18-B643-4740-BE01-690976FC46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0308" y="1073518"/>
                  <a:ext cx="1650580" cy="369332"/>
                </a:xfrm>
                <a:prstGeom prst="rect">
                  <a:avLst/>
                </a:prstGeom>
                <a:blipFill>
                  <a:blip r:embed="rId5"/>
                  <a:stretch>
                    <a:fillRect t="-8197" r="-3321" b="-2459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80B84266-E172-458F-83E0-C09005E03EC6}"/>
                </a:ext>
              </a:extLst>
            </p:cNvPr>
            <p:cNvSpPr/>
            <p:nvPr/>
          </p:nvSpPr>
          <p:spPr>
            <a:xfrm rot="20582656">
              <a:off x="2355314" y="2378633"/>
              <a:ext cx="730687" cy="216450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6" name="Subtitle 4">
            <a:extLst>
              <a:ext uri="{FF2B5EF4-FFF2-40B4-BE49-F238E27FC236}">
                <a16:creationId xmlns:a16="http://schemas.microsoft.com/office/drawing/2014/main" id="{849C71E1-2E32-4FFF-AB9D-014368B261B3}"/>
              </a:ext>
            </a:extLst>
          </p:cNvPr>
          <p:cNvSpPr txBox="1">
            <a:spLocks/>
          </p:cNvSpPr>
          <p:nvPr/>
        </p:nvSpPr>
        <p:spPr>
          <a:xfrm>
            <a:off x="930030" y="43768"/>
            <a:ext cx="10331939" cy="676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72"/>
              </a:spcBef>
              <a:buNone/>
            </a:pPr>
            <a:r>
              <a:rPr lang="en-GB" sz="4400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Results: phase-field pre-processing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5872F3C7-BDD0-4F9D-99BD-E6969545249D}"/>
              </a:ext>
            </a:extLst>
          </p:cNvPr>
          <p:cNvSpPr txBox="1">
            <a:spLocks/>
          </p:cNvSpPr>
          <p:nvPr/>
        </p:nvSpPr>
        <p:spPr>
          <a:xfrm>
            <a:off x="930030" y="843321"/>
            <a:ext cx="7886700" cy="383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300" b="1" dirty="0">
                <a:solidFill>
                  <a:srgbClr val="0B5FA5"/>
                </a:solidFill>
                <a:cs typeface="Arial" panose="020B0604020202020204" pitchFamily="34" charset="0"/>
              </a:rPr>
              <a:t>Dislocation density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6848623-3772-48A3-8201-38527F245BF5}"/>
              </a:ext>
            </a:extLst>
          </p:cNvPr>
          <p:cNvGrpSpPr/>
          <p:nvPr/>
        </p:nvGrpSpPr>
        <p:grpSpPr>
          <a:xfrm>
            <a:off x="2104246" y="3035168"/>
            <a:ext cx="3846753" cy="3453864"/>
            <a:chOff x="2104246" y="3035168"/>
            <a:chExt cx="3846753" cy="345386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B7214F3-1A62-4E2D-B653-0BA4E8BC1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1547" y="3035168"/>
              <a:ext cx="3119452" cy="3453864"/>
            </a:xfrm>
            <a:prstGeom prst="rect">
              <a:avLst/>
            </a:prstGeom>
          </p:spPr>
        </p:pic>
        <p:sp>
          <p:nvSpPr>
            <p:cNvPr id="36" name="Arrow: Right 35">
              <a:extLst>
                <a:ext uri="{FF2B5EF4-FFF2-40B4-BE49-F238E27FC236}">
                  <a16:creationId xmlns:a16="http://schemas.microsoft.com/office/drawing/2014/main" id="{74D968F3-EB1E-4F07-8048-A073D8E4098D}"/>
                </a:ext>
              </a:extLst>
            </p:cNvPr>
            <p:cNvSpPr/>
            <p:nvPr/>
          </p:nvSpPr>
          <p:spPr>
            <a:xfrm rot="1360628">
              <a:off x="2104246" y="4490892"/>
              <a:ext cx="788116" cy="216450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39BF38C-5884-4C8F-A8C7-8546C850454F}"/>
                    </a:ext>
                  </a:extLst>
                </p:cNvPr>
                <p:cNvSpPr txBox="1"/>
                <p:nvPr/>
              </p:nvSpPr>
              <p:spPr>
                <a:xfrm>
                  <a:off x="2963413" y="3485886"/>
                  <a:ext cx="17227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a14:m>
                  <a:r>
                    <a:rPr lang="en-GB" dirty="0"/>
                    <a:t>-hard direction</a:t>
                  </a: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39BF38C-5884-4C8F-A8C7-8546C85045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3413" y="3485886"/>
                  <a:ext cx="1722779" cy="369332"/>
                </a:xfrm>
                <a:prstGeom prst="rect">
                  <a:avLst/>
                </a:prstGeom>
                <a:blipFill>
                  <a:blip r:embed="rId7"/>
                  <a:stretch>
                    <a:fillRect t="-10000" r="-3180" b="-2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154AFFC-BA05-4C4F-8015-6829BAEF300C}"/>
              </a:ext>
            </a:extLst>
          </p:cNvPr>
          <p:cNvGrpSpPr/>
          <p:nvPr/>
        </p:nvGrpSpPr>
        <p:grpSpPr>
          <a:xfrm>
            <a:off x="4927462" y="1927459"/>
            <a:ext cx="1810913" cy="4026626"/>
            <a:chOff x="4927462" y="1927459"/>
            <a:chExt cx="1810913" cy="40266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50718DD-11DA-4DD6-80A6-5942B9A6E72E}"/>
                    </a:ext>
                  </a:extLst>
                </p:cNvPr>
                <p:cNvSpPr txBox="1"/>
                <p:nvPr/>
              </p:nvSpPr>
              <p:spPr>
                <a:xfrm>
                  <a:off x="5328562" y="3490963"/>
                  <a:ext cx="112395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GB" sz="14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14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lang="en-GB" sz="1400" dirty="0">
                      <a:solidFill>
                        <a:schemeClr val="bg1">
                          <a:lumMod val="50000"/>
                        </a:schemeClr>
                      </a:solidFill>
                    </a:rPr>
                    <a:t> plane</a:t>
                  </a: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50718DD-11DA-4DD6-80A6-5942B9A6E7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8562" y="3490963"/>
                  <a:ext cx="1123951" cy="307777"/>
                </a:xfrm>
                <a:prstGeom prst="rect">
                  <a:avLst/>
                </a:prstGeom>
                <a:blipFill>
                  <a:blip r:embed="rId8"/>
                  <a:stretch>
                    <a:fillRect t="-4000" b="-2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31E564-D093-4F65-9CCA-1E55E8ACB916}"/>
                </a:ext>
              </a:extLst>
            </p:cNvPr>
            <p:cNvGrpSpPr/>
            <p:nvPr/>
          </p:nvGrpSpPr>
          <p:grpSpPr>
            <a:xfrm>
              <a:off x="4945222" y="1927459"/>
              <a:ext cx="1793153" cy="1574498"/>
              <a:chOff x="4945222" y="1927459"/>
              <a:chExt cx="1793153" cy="1574498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6730C42A-7672-444A-B45E-148C0B7C9A35}"/>
                  </a:ext>
                </a:extLst>
              </p:cNvPr>
              <p:cNvGrpSpPr/>
              <p:nvPr/>
            </p:nvGrpSpPr>
            <p:grpSpPr>
              <a:xfrm>
                <a:off x="4945222" y="1927459"/>
                <a:ext cx="1132702" cy="1574498"/>
                <a:chOff x="6626290" y="1315453"/>
                <a:chExt cx="1384300" cy="1910897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0BD6A44D-C9EC-4449-B3C1-9A8D869ED8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27563" y="1531903"/>
                  <a:ext cx="192171" cy="1694447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B8F5D691-70EC-4DA1-A966-EC1FE9D9E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750240" y="1315453"/>
                  <a:ext cx="260350" cy="1453697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238EB741-E1D0-4E0B-AAA5-42AED69F9C5E}"/>
                    </a:ext>
                  </a:extLst>
                </p:cNvPr>
                <p:cNvCxnSpPr/>
                <p:nvPr/>
              </p:nvCxnSpPr>
              <p:spPr>
                <a:xfrm flipV="1">
                  <a:off x="6818461" y="1315453"/>
                  <a:ext cx="1192129" cy="21645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99672BA2-75D5-47AC-9010-3697947DF83D}"/>
                    </a:ext>
                  </a:extLst>
                </p:cNvPr>
                <p:cNvCxnSpPr/>
                <p:nvPr/>
              </p:nvCxnSpPr>
              <p:spPr>
                <a:xfrm flipV="1">
                  <a:off x="6626290" y="2769150"/>
                  <a:ext cx="1123950" cy="45720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Arrow: Right 30">
                <a:extLst>
                  <a:ext uri="{FF2B5EF4-FFF2-40B4-BE49-F238E27FC236}">
                    <a16:creationId xmlns:a16="http://schemas.microsoft.com/office/drawing/2014/main" id="{1BDB1125-217A-420A-90EE-AF314FE34C89}"/>
                  </a:ext>
                </a:extLst>
              </p:cNvPr>
              <p:cNvSpPr/>
              <p:nvPr/>
            </p:nvSpPr>
            <p:spPr>
              <a:xfrm>
                <a:off x="5743202" y="2385299"/>
                <a:ext cx="995173" cy="216450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B747CFC-CB52-4BA9-979E-1C8ACE93A141}"/>
                </a:ext>
              </a:extLst>
            </p:cNvPr>
            <p:cNvGrpSpPr/>
            <p:nvPr/>
          </p:nvGrpSpPr>
          <p:grpSpPr>
            <a:xfrm>
              <a:off x="4927462" y="4379587"/>
              <a:ext cx="1782011" cy="1574498"/>
              <a:chOff x="4927462" y="4379587"/>
              <a:chExt cx="1782011" cy="1574498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1800FBCB-51C1-4D2C-AF14-F3E1C2F3CEE7}"/>
                  </a:ext>
                </a:extLst>
              </p:cNvPr>
              <p:cNvGrpSpPr/>
              <p:nvPr/>
            </p:nvGrpSpPr>
            <p:grpSpPr>
              <a:xfrm>
                <a:off x="4927462" y="4379587"/>
                <a:ext cx="1132702" cy="1574498"/>
                <a:chOff x="6626290" y="1315453"/>
                <a:chExt cx="1384300" cy="1910897"/>
              </a:xfrm>
            </p:grpSpPr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6EAE3F12-CEA3-41CD-88C2-73188C16C1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27563" y="1531903"/>
                  <a:ext cx="192171" cy="1694447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5A9667F4-6FC3-4B23-89C2-FAE4375731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750240" y="1315453"/>
                  <a:ext cx="260350" cy="1453697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AB7FD395-1CC1-4E54-85EF-D3D07EDF95F9}"/>
                    </a:ext>
                  </a:extLst>
                </p:cNvPr>
                <p:cNvCxnSpPr/>
                <p:nvPr/>
              </p:nvCxnSpPr>
              <p:spPr>
                <a:xfrm flipV="1">
                  <a:off x="6818461" y="1315453"/>
                  <a:ext cx="1192129" cy="21645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CA884441-347B-436C-98E2-F32F55889018}"/>
                    </a:ext>
                  </a:extLst>
                </p:cNvPr>
                <p:cNvCxnSpPr/>
                <p:nvPr/>
              </p:nvCxnSpPr>
              <p:spPr>
                <a:xfrm flipV="1">
                  <a:off x="6626290" y="2769150"/>
                  <a:ext cx="1123950" cy="45720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Arrow: Right 51">
                <a:extLst>
                  <a:ext uri="{FF2B5EF4-FFF2-40B4-BE49-F238E27FC236}">
                    <a16:creationId xmlns:a16="http://schemas.microsoft.com/office/drawing/2014/main" id="{14080C7D-EDB3-4286-859F-F5CA398CFBBD}"/>
                  </a:ext>
                </a:extLst>
              </p:cNvPr>
              <p:cNvSpPr/>
              <p:nvPr/>
            </p:nvSpPr>
            <p:spPr>
              <a:xfrm>
                <a:off x="5634251" y="5236100"/>
                <a:ext cx="1075222" cy="216450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7781174-A219-478C-85B9-93B9568F029E}"/>
              </a:ext>
            </a:extLst>
          </p:cNvPr>
          <p:cNvGrpSpPr/>
          <p:nvPr/>
        </p:nvGrpSpPr>
        <p:grpSpPr>
          <a:xfrm>
            <a:off x="6240001" y="2465928"/>
            <a:ext cx="2680957" cy="2610330"/>
            <a:chOff x="6240001" y="2465928"/>
            <a:chExt cx="2680957" cy="26103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7BB7A5C4-B1B7-441D-BFE7-2CF416A3BB3E}"/>
                    </a:ext>
                  </a:extLst>
                </p:cNvPr>
                <p:cNvSpPr txBox="1"/>
                <p:nvPr/>
              </p:nvSpPr>
              <p:spPr>
                <a:xfrm>
                  <a:off x="6446652" y="2465928"/>
                  <a:ext cx="226765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/>
                    <a:t>estimate [1] dislocation density, </a:t>
                  </a:r>
                  <a14:m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𝜌</m:t>
                      </m:r>
                    </m:oMath>
                  </a14:m>
                  <a:r>
                    <a:rPr lang="en-GB" dirty="0"/>
                    <a:t>:</a:t>
                  </a: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619C7C2-3D18-437E-8EEB-CD7210DA32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6652" y="2465928"/>
                  <a:ext cx="2267657" cy="646331"/>
                </a:xfrm>
                <a:prstGeom prst="rect">
                  <a:avLst/>
                </a:prstGeom>
                <a:blipFill>
                  <a:blip r:embed="rId10"/>
                  <a:stretch>
                    <a:fillRect l="-1075" t="-5660" r="-806" b="-1415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57C8D07-576A-459A-A2A8-99CD30B21EDA}"/>
                    </a:ext>
                  </a:extLst>
                </p:cNvPr>
                <p:cNvSpPr txBox="1"/>
                <p:nvPr/>
              </p:nvSpPr>
              <p:spPr>
                <a:xfrm>
                  <a:off x="6803221" y="3387116"/>
                  <a:ext cx="1731523" cy="379656"/>
                </a:xfrm>
                <a:prstGeom prst="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𝐺𝑏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1/2</m:t>
                            </m:r>
                          </m:sup>
                        </m:s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F1A4C4E9-AA9F-4D67-B61B-D759639E1F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3221" y="3387116"/>
                  <a:ext cx="1731523" cy="379656"/>
                </a:xfrm>
                <a:prstGeom prst="rect">
                  <a:avLst/>
                </a:prstGeom>
                <a:blipFill>
                  <a:blip r:embed="rId11"/>
                  <a:stretch>
                    <a:fillRect b="-4688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5F25526B-B7D7-44F6-9D91-9710177533F8}"/>
                    </a:ext>
                  </a:extLst>
                </p:cNvPr>
                <p:cNvSpPr txBox="1"/>
                <p:nvPr/>
              </p:nvSpPr>
              <p:spPr>
                <a:xfrm>
                  <a:off x="6240001" y="4055273"/>
                  <a:ext cx="2680957" cy="10209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GB" dirty="0"/>
                    <a:t>: constant</a:t>
                  </a:r>
                  <a:endParaRPr lang="en-GB" b="0" i="1" dirty="0">
                    <a:latin typeface="Cambria Math" panose="02040503050406030204" pitchFamily="18" charset="0"/>
                  </a:endParaRPr>
                </a:p>
                <a:p>
                  <a:pPr algn="ctr">
                    <a:lnSpc>
                      <a:spcPct val="114000"/>
                    </a:lnSpc>
                  </a:pPr>
                  <a14:m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𝐺</m:t>
                      </m:r>
                    </m:oMath>
                  </a14:m>
                  <a:r>
                    <a:rPr lang="en-GB" dirty="0"/>
                    <a:t>: shear modulus  </a:t>
                  </a:r>
                  <a:endParaRPr lang="en-GB" b="0" i="1" dirty="0">
                    <a:latin typeface="Cambria Math" panose="02040503050406030204" pitchFamily="18" charset="0"/>
                  </a:endParaRPr>
                </a:p>
                <a:p>
                  <a:pPr algn="ctr">
                    <a:lnSpc>
                      <a:spcPct val="114000"/>
                    </a:lnSpc>
                  </a:pPr>
                  <a14:m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a14:m>
                  <a:r>
                    <a:rPr lang="en-GB" dirty="0"/>
                    <a:t>: Burgers vector</a:t>
                  </a: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5F25526B-B7D7-44F6-9D91-9710177533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0001" y="4055273"/>
                  <a:ext cx="2680957" cy="1020985"/>
                </a:xfrm>
                <a:prstGeom prst="rect">
                  <a:avLst/>
                </a:prstGeom>
                <a:blipFill>
                  <a:blip r:embed="rId12"/>
                  <a:stretch>
                    <a:fillRect t="-1190" b="-8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9247B45-B07F-46AC-8B43-189784E2CBB7}"/>
                  </a:ext>
                </a:extLst>
              </p:cNvPr>
              <p:cNvSpPr txBox="1"/>
              <p:nvPr/>
            </p:nvSpPr>
            <p:spPr>
              <a:xfrm>
                <a:off x="9223179" y="764330"/>
                <a:ext cx="21851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Dislocation density,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9247B45-B07F-46AC-8B43-189784E2C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3179" y="764330"/>
                <a:ext cx="2185150" cy="369332"/>
              </a:xfrm>
              <a:prstGeom prst="rect">
                <a:avLst/>
              </a:prstGeom>
              <a:blipFill>
                <a:blip r:embed="rId13"/>
                <a:stretch>
                  <a:fillRect l="-2514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B11456B9-4F5B-49BF-9DBE-6F06DBD76329}"/>
              </a:ext>
            </a:extLst>
          </p:cNvPr>
          <p:cNvGrpSpPr/>
          <p:nvPr/>
        </p:nvGrpSpPr>
        <p:grpSpPr>
          <a:xfrm>
            <a:off x="8963425" y="3658672"/>
            <a:ext cx="3279345" cy="2595579"/>
            <a:chOff x="8759632" y="1106137"/>
            <a:chExt cx="3279345" cy="2595579"/>
          </a:xfrm>
        </p:grpSpPr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F06C3A66-D286-4BBA-A477-093CD2CF8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759632" y="1106137"/>
              <a:ext cx="3056367" cy="2595579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5C08362-96B7-4191-89DC-4BC6BFE94106}"/>
                </a:ext>
              </a:extLst>
            </p:cNvPr>
            <p:cNvSpPr txBox="1"/>
            <p:nvPr/>
          </p:nvSpPr>
          <p:spPr>
            <a:xfrm>
              <a:off x="11474308" y="3161454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3e16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788614C-E502-4CB7-B886-C847E1181542}"/>
                </a:ext>
              </a:extLst>
            </p:cNvPr>
            <p:cNvSpPr txBox="1"/>
            <p:nvPr/>
          </p:nvSpPr>
          <p:spPr>
            <a:xfrm>
              <a:off x="11490429" y="1175465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8e16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3FA6D72-6423-40DA-A874-D307533EF414}"/>
              </a:ext>
            </a:extLst>
          </p:cNvPr>
          <p:cNvGrpSpPr/>
          <p:nvPr/>
        </p:nvGrpSpPr>
        <p:grpSpPr>
          <a:xfrm>
            <a:off x="8963183" y="1097465"/>
            <a:ext cx="3298828" cy="2531897"/>
            <a:chOff x="8793940" y="3666241"/>
            <a:chExt cx="3298828" cy="2531897"/>
          </a:xfrm>
        </p:grpSpPr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357D08DB-A126-481A-9301-2AC66B7E5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793940" y="3701716"/>
              <a:ext cx="3027203" cy="2496422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90665C8-BFA8-4E77-9D59-D711B3383276}"/>
                </a:ext>
              </a:extLst>
            </p:cNvPr>
            <p:cNvSpPr txBox="1"/>
            <p:nvPr/>
          </p:nvSpPr>
          <p:spPr>
            <a:xfrm>
              <a:off x="11468560" y="5721558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3e16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7814304-C62A-4A46-96DE-5F0CB34195AC}"/>
                </a:ext>
              </a:extLst>
            </p:cNvPr>
            <p:cNvSpPr txBox="1"/>
            <p:nvPr/>
          </p:nvSpPr>
          <p:spPr>
            <a:xfrm>
              <a:off x="11452849" y="3666241"/>
              <a:ext cx="6399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11e16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440609A0-E42B-4D3C-9884-0236A5415125}"/>
              </a:ext>
            </a:extLst>
          </p:cNvPr>
          <p:cNvSpPr txBox="1"/>
          <p:nvPr/>
        </p:nvSpPr>
        <p:spPr>
          <a:xfrm>
            <a:off x="64265" y="6488258"/>
            <a:ext cx="120689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</a:rPr>
              <a:t>[1] Empirical equation.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See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</a:rPr>
              <a:t>: Humphreys, F. J., and M.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/>
              </a:rPr>
              <a:t>Hatherly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</a:rPr>
              <a:t>. ‘Chapter 2 - The Deformed State’.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https://doi.org/10.1016/B978-008044164-1/50006-2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</a:rPr>
              <a:t>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E8D1DF0-439D-4AF5-8208-8A6BC1697F08}"/>
              </a:ext>
            </a:extLst>
          </p:cNvPr>
          <p:cNvSpPr txBox="1"/>
          <p:nvPr/>
        </p:nvSpPr>
        <p:spPr>
          <a:xfrm>
            <a:off x="904069" y="5127550"/>
            <a:ext cx="1293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load to 40%</a:t>
            </a:r>
          </a:p>
        </p:txBody>
      </p:sp>
    </p:spTree>
    <p:extLst>
      <p:ext uri="{BB962C8B-B14F-4D97-AF65-F5344CB8AC3E}">
        <p14:creationId xmlns:p14="http://schemas.microsoft.com/office/powerpoint/2010/main" val="68571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1351</TotalTime>
  <Words>960</Words>
  <Application>Microsoft Office PowerPoint</Application>
  <PresentationFormat>Widescreen</PresentationFormat>
  <Paragraphs>209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Consolas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Plowman</dc:creator>
  <cp:lastModifiedBy>Adam Plowman</cp:lastModifiedBy>
  <cp:revision>83</cp:revision>
  <dcterms:created xsi:type="dcterms:W3CDTF">2021-12-03T11:57:38Z</dcterms:created>
  <dcterms:modified xsi:type="dcterms:W3CDTF">2021-12-07T13:45:52Z</dcterms:modified>
</cp:coreProperties>
</file>