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1" r:id="rId2"/>
    <p:sldId id="257" r:id="rId3"/>
    <p:sldId id="260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9389"/>
    <a:srgbClr val="BD684B"/>
    <a:srgbClr val="9CA9B8"/>
    <a:srgbClr val="940014"/>
    <a:srgbClr val="D9D9D9"/>
    <a:srgbClr val="FFFFFF"/>
    <a:srgbClr val="0B5FA5"/>
    <a:srgbClr val="F9F9F9"/>
    <a:srgbClr val="FFC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9874" autoAdjust="0"/>
  </p:normalViewPr>
  <p:slideViewPr>
    <p:cSldViewPr snapToGrid="0">
      <p:cViewPr varScale="1">
        <p:scale>
          <a:sx n="102" d="100"/>
          <a:sy n="102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3DB6C-88FE-4F70-8989-685595D177DB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E3538-7116-49AF-B9E6-5D61C99CD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51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4183A-A0A1-491E-8FDA-887DB35E2B8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77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5460D-82A7-4062-A522-C8FBA70E77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80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MatFlow makes it easier to generate data with good attributes!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5460D-82A7-4062-A522-C8FBA70E77F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517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5460D-82A7-4062-A522-C8FBA70E77F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31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Re-usable tasks make computational work/prototyping faster to get up and running (esp. for new students)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5460D-82A7-4062-A522-C8FBA70E77F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78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Integration of existing scripts/python code etc can happen gradually, as our methodologies solidify.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5460D-82A7-4062-A522-C8FBA70E77F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66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C083-3F29-40D7-B00A-FD6D272B2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FEAA3-D1A0-4DF9-BD15-E5934E3CE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E9D26-BD3C-4564-8AFD-36DC2783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9D5E-2D19-44C2-873E-DF62B658C419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AECB2-6499-44AD-9DAD-80DD4B9F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3FF48-C6BE-4FBF-8A95-C7B89B28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7DA2-D4DB-4039-B59C-293A71A46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55434-D98B-4668-B927-C85573697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FF824-8AD1-4014-A891-EB4347C36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11992-81CA-4F76-9890-B7FF2BBC4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9D5E-2D19-44C2-873E-DF62B658C419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FA857-B7EC-47CF-B24A-C9347FD3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3E087-88CD-4C12-A169-72CF4611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7DA2-D4DB-4039-B59C-293A71A46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77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255813-34D7-4157-B7DC-B6E5814908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EA054-0737-417E-B061-65521D7C2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DCEE3-CC7C-4298-9F2F-0ACDF826D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9D5E-2D19-44C2-873E-DF62B658C419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8640A-FBE9-42DE-BD48-B3AF2AA2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6137D-88F2-49BB-97C1-8B25BBCD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7DA2-D4DB-4039-B59C-293A71A46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16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91D8-2490-40A4-A105-7B5ADC2F3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4A9E2-EFE3-4B6B-8C00-A115122FD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929B7-2D1B-425A-8040-769ECCFA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9D5E-2D19-44C2-873E-DF62B658C419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8EFB5-DBD5-4904-AE81-B7CA25CA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D7DD6-A271-49E3-878B-A46688A8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7DA2-D4DB-4039-B59C-293A71A46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36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DBA70-41D3-46D0-8811-B1AB90DB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69E10-FC80-49EA-A888-EA527C25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46342-C3F3-4932-956B-CA4249A4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9D5E-2D19-44C2-873E-DF62B658C419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96280-726B-43A5-97A7-A6226A31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8AA6E-0348-4A38-B246-8720C941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7DA2-D4DB-4039-B59C-293A71A46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34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124E-A2AA-424E-A871-DBB0E160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BAA7B-7072-44DE-89BB-18A4881BF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2CCE1-E3B1-4E3D-8359-006EE3C8C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ABC16-F88C-4B43-9159-B0FF65DF5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9D5E-2D19-44C2-873E-DF62B658C419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FB2FB-A0FB-425A-B7BD-93916E4CE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FBCA6-BE43-4C86-B8AD-5899836B4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7DA2-D4DB-4039-B59C-293A71A46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16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423A-FB1B-4687-AAF0-F023E516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4B87E-4F30-4B29-8C43-23262751C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C237B-9A07-46D8-BE1E-7EEC07ABF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25A79-9CE3-4C45-BDA8-F5C79473F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CACEF7-4A6C-4FC0-B90C-3321537E6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5CC4C-8A6A-4F8A-AEF6-E8853D794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9D5E-2D19-44C2-873E-DF62B658C419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C55F4-48A2-485F-9DEB-997B6123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658A18-961C-49B6-B511-51A0214D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7DA2-D4DB-4039-B59C-293A71A46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91B1-0069-444C-A055-4178C9DC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8EBCBD-53BC-4552-B95C-76BB33C3A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9D5E-2D19-44C2-873E-DF62B658C419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1534E-70E2-4598-A40D-EAC6B9E7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EA513-180F-4F16-9C57-54397E97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7DA2-D4DB-4039-B59C-293A71A46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10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4B38DC-1BED-4CE4-9F12-A827CC3E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9D5E-2D19-44C2-873E-DF62B658C419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B832C-D436-4F4A-899F-194AAC0C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AE2FD-A48D-486B-A682-FBA3A282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7DA2-D4DB-4039-B59C-293A71A46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5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7478-67D6-4C95-B250-6FAE7726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36871-3371-441B-ABF6-3865C1733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C89B6-36AC-4225-B6DE-58CD30682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72E69-6FCE-4F81-8BE2-AD456CD1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9D5E-2D19-44C2-873E-DF62B658C419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4FA89-ADAB-4AC0-B76C-20D8270D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B2794-8B86-431E-BB08-78805876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7DA2-D4DB-4039-B59C-293A71A46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4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DCF7-C617-426B-93D9-7BE47B2F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12EFE-9C2A-4C61-91E9-D694021D2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C3322-BB92-465F-8349-09EB9832E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A0A73-AA90-4E08-89E8-D35321E9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9D5E-2D19-44C2-873E-DF62B658C419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3A8D9-158D-4C84-8C78-24D61CA8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DE377-0A2F-4C04-8BF6-12BFB2C7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7DA2-D4DB-4039-B59C-293A71A46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74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11E41-6848-4441-92A8-0934C42E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5B5E8-195E-44A2-96D4-0C700919C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90621-8BC7-4728-92DA-80477E40C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9D5E-2D19-44C2-873E-DF62B658C419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A0F21-62F3-470E-9266-7082D9FBF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D0EC3-6AB5-4B80-B1CE-5F85CAC66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47DA2-D4DB-4039-B59C-293A71A46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4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2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video" Target="../media/media1.mov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microsoft.com/office/2007/relationships/media" Target="../media/media1.mov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2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74" y="282160"/>
            <a:ext cx="5298644" cy="7517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08123" y="387717"/>
            <a:ext cx="2529003" cy="540653"/>
          </a:xfrm>
          <a:prstGeom prst="rect">
            <a:avLst/>
          </a:prstGeom>
        </p:spPr>
        <p:txBody>
          <a:bodyPr wrap="square" lIns="108819" tIns="54408" rIns="108819" bIns="54408">
            <a:spAutoFit/>
          </a:bodyPr>
          <a:lstStyle/>
          <a:p>
            <a:pPr algn="ctr"/>
            <a:r>
              <a:rPr lang="en-US" sz="27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lightform.org.uk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D649F-992B-054F-AD9A-22A192F606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26" b="14025"/>
          <a:stretch/>
        </p:blipFill>
        <p:spPr>
          <a:xfrm>
            <a:off x="1160883" y="5533653"/>
            <a:ext cx="1264296" cy="430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C186A6-B52F-EB4E-9302-8CCFEA243F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046" b="26472"/>
          <a:stretch/>
        </p:blipFill>
        <p:spPr>
          <a:xfrm>
            <a:off x="3553803" y="5549869"/>
            <a:ext cx="1761444" cy="3984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647A2F-A830-F046-B1BE-1E74AE134F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12" b="67578"/>
          <a:stretch/>
        </p:blipFill>
        <p:spPr>
          <a:xfrm>
            <a:off x="6443871" y="5544630"/>
            <a:ext cx="1422884" cy="4089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5D2B69-39CE-A746-933D-E56D66942D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379" y="5596697"/>
            <a:ext cx="1221130" cy="3048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639DD9-CBCC-42E8-8B3A-85E76F6FF2EC}"/>
              </a:ext>
            </a:extLst>
          </p:cNvPr>
          <p:cNvSpPr/>
          <p:nvPr/>
        </p:nvSpPr>
        <p:spPr>
          <a:xfrm>
            <a:off x="2837832" y="3563188"/>
            <a:ext cx="6516336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Adam Plowman, </a:t>
            </a:r>
            <a:r>
              <a:rPr lang="en-GB" sz="2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João Quinta da Fonseca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Pratheek Shanthraj</a:t>
            </a:r>
          </a:p>
          <a:p>
            <a:pPr algn="ctr">
              <a:lnSpc>
                <a:spcPct val="120000"/>
              </a:lnSpc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TiFUN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Progress Meeting, 07/04/2022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75D4C35-A696-4394-B1BE-98897112FC3D}"/>
              </a:ext>
            </a:extLst>
          </p:cNvPr>
          <p:cNvSpPr txBox="1">
            <a:spLocks/>
          </p:cNvSpPr>
          <p:nvPr/>
        </p:nvSpPr>
        <p:spPr>
          <a:xfrm>
            <a:off x="988002" y="2029451"/>
            <a:ext cx="10081404" cy="1608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072"/>
              </a:spcBef>
            </a:pPr>
            <a:r>
              <a:rPr lang="en-GB" sz="3599" b="1" dirty="0">
                <a:solidFill>
                  <a:srgbClr val="FFC000"/>
                </a:solidFill>
                <a:latin typeface="+mj-lt"/>
                <a:ea typeface="DejaVu Sans"/>
                <a:cs typeface="Arial" panose="020B0604020202020204" pitchFamily="34" charset="0"/>
              </a:rPr>
              <a:t>MatFlow and its application to </a:t>
            </a:r>
            <a:r>
              <a:rPr lang="en-GB" sz="3599" b="1" dirty="0" err="1">
                <a:solidFill>
                  <a:srgbClr val="FFC000"/>
                </a:solidFill>
                <a:latin typeface="+mj-lt"/>
                <a:ea typeface="DejaVu Sans"/>
                <a:cs typeface="Arial" panose="020B0604020202020204" pitchFamily="34" charset="0"/>
              </a:rPr>
              <a:t>TiFUN</a:t>
            </a:r>
            <a:endParaRPr lang="en-GB" sz="3599" b="1" dirty="0">
              <a:solidFill>
                <a:srgbClr val="FFC000"/>
              </a:solidFill>
              <a:latin typeface="+mj-lt"/>
              <a:ea typeface="DejaVu Sans"/>
              <a:cs typeface="Arial" panose="020B0604020202020204" pitchFamily="34" charset="0"/>
            </a:endParaRPr>
          </a:p>
        </p:txBody>
      </p:sp>
      <p:pic>
        <p:nvPicPr>
          <p:cNvPr id="14" name="Picture 13" descr="http://www.logostage.com/logos/Rolls-Royce.png">
            <a:extLst>
              <a:ext uri="{FF2B5EF4-FFF2-40B4-BE49-F238E27FC236}">
                <a16:creationId xmlns:a16="http://schemas.microsoft.com/office/drawing/2014/main" id="{793B7100-415C-4AC7-8B77-EB4A2C986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0" y="6348816"/>
            <a:ext cx="1489060" cy="349328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856366-647A-410B-909F-F6F87918D0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59" y="6275211"/>
            <a:ext cx="1340540" cy="4965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3655F1-B991-4C0E-A7B9-AA11021E78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68" y="6279110"/>
            <a:ext cx="858788" cy="4887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EC7E21-DE66-420F-AF65-7F716E6A9D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6962" y="6296565"/>
            <a:ext cx="1473204" cy="4538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7F4F49-01EC-4A30-809E-A086B692AA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94734" y="6204318"/>
            <a:ext cx="1425542" cy="525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75F648-D98A-47FF-82FF-C9B5CEFA31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5125" y="6290784"/>
            <a:ext cx="1337268" cy="4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1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9C24AEB-554A-488D-994C-09DE29A6ACED}"/>
              </a:ext>
            </a:extLst>
          </p:cNvPr>
          <p:cNvSpPr txBox="1"/>
          <p:nvPr/>
        </p:nvSpPr>
        <p:spPr>
          <a:xfrm>
            <a:off x="6565887" y="4209287"/>
            <a:ext cx="4526075" cy="2473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Explicit metadata example: orientations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Rotation representation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Euler angles: proper/improper, ordering, deg/rad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Quaternions: scalar-vector/vector-scalar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Alignment of spatial reference frame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Alignment of unit cell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Active/passive rotations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P value </a:t>
            </a: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</a:rPr>
              <a:t>±1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205E45-4E1E-48C2-9EAD-DFB044A84CB0}"/>
              </a:ext>
            </a:extLst>
          </p:cNvPr>
          <p:cNvSpPr/>
          <p:nvPr/>
        </p:nvSpPr>
        <p:spPr>
          <a:xfrm>
            <a:off x="0" y="1"/>
            <a:ext cx="12192000" cy="764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9755BD15-84F0-4B89-9A86-5F7DC9725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51" y="-53589"/>
            <a:ext cx="790402" cy="896910"/>
          </a:xfrm>
          <a:prstGeom prst="rect">
            <a:avLst/>
          </a:prstGeom>
        </p:spPr>
      </p:pic>
      <p:sp>
        <p:nvSpPr>
          <p:cNvPr id="26" name="Subtitle 4">
            <a:extLst>
              <a:ext uri="{FF2B5EF4-FFF2-40B4-BE49-F238E27FC236}">
                <a16:creationId xmlns:a16="http://schemas.microsoft.com/office/drawing/2014/main" id="{C581696F-0B06-464A-B348-7BB9821CAC06}"/>
              </a:ext>
            </a:extLst>
          </p:cNvPr>
          <p:cNvSpPr txBox="1">
            <a:spLocks/>
          </p:cNvSpPr>
          <p:nvPr/>
        </p:nvSpPr>
        <p:spPr>
          <a:xfrm>
            <a:off x="930030" y="43768"/>
            <a:ext cx="10331939" cy="676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72"/>
              </a:spcBef>
              <a:buNone/>
            </a:pPr>
            <a:r>
              <a:rPr lang="en-GB" sz="4400" dirty="0">
                <a:solidFill>
                  <a:srgbClr val="FFC000"/>
                </a:solidFill>
                <a:latin typeface="+mj-lt"/>
                <a:ea typeface="DejaVu Sans"/>
                <a:cs typeface="Arial" panose="020B0604020202020204" pitchFamily="34" charset="0"/>
              </a:rPr>
              <a:t>MatFlow: context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87ECC2-AB6F-4DF8-899C-D80663B0BDA1}"/>
              </a:ext>
            </a:extLst>
          </p:cNvPr>
          <p:cNvGrpSpPr/>
          <p:nvPr/>
        </p:nvGrpSpPr>
        <p:grpSpPr>
          <a:xfrm>
            <a:off x="606831" y="1097213"/>
            <a:ext cx="3858062" cy="5448803"/>
            <a:chOff x="606831" y="1097213"/>
            <a:chExt cx="3858062" cy="544880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75872CF-1760-4190-9691-57D213EE7713}"/>
                </a:ext>
              </a:extLst>
            </p:cNvPr>
            <p:cNvGrpSpPr/>
            <p:nvPr/>
          </p:nvGrpSpPr>
          <p:grpSpPr>
            <a:xfrm>
              <a:off x="960221" y="2205193"/>
              <a:ext cx="2994448" cy="4120818"/>
              <a:chOff x="960221" y="2205193"/>
              <a:chExt cx="2994448" cy="412081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6422A5A-CEB9-44F9-A432-356D5FBE471F}"/>
                  </a:ext>
                </a:extLst>
              </p:cNvPr>
              <p:cNvGrpSpPr/>
              <p:nvPr/>
            </p:nvGrpSpPr>
            <p:grpSpPr>
              <a:xfrm>
                <a:off x="1269935" y="2205193"/>
                <a:ext cx="867545" cy="1029069"/>
                <a:chOff x="1077343" y="2470743"/>
                <a:chExt cx="867545" cy="1029069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534740A-3233-4F46-918E-1F5E78660346}"/>
                    </a:ext>
                  </a:extLst>
                </p:cNvPr>
                <p:cNvSpPr txBox="1"/>
                <p:nvPr/>
              </p:nvSpPr>
              <p:spPr>
                <a:xfrm>
                  <a:off x="1080041" y="2470743"/>
                  <a:ext cx="86214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4000" dirty="0"/>
                    <a:t>📊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9B265F2-46CD-4BE5-9C58-CC32E045AC2F}"/>
                    </a:ext>
                  </a:extLst>
                </p:cNvPr>
                <p:cNvSpPr txBox="1"/>
                <p:nvPr/>
              </p:nvSpPr>
              <p:spPr>
                <a:xfrm>
                  <a:off x="1077343" y="3176647"/>
                  <a:ext cx="867545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500" dirty="0"/>
                    <a:t>Visualise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B41DBEA-A0A1-4DA6-BE86-B5DAA3F8F28A}"/>
                  </a:ext>
                </a:extLst>
              </p:cNvPr>
              <p:cNvGrpSpPr/>
              <p:nvPr/>
            </p:nvGrpSpPr>
            <p:grpSpPr>
              <a:xfrm>
                <a:off x="2875762" y="2262901"/>
                <a:ext cx="862148" cy="913653"/>
                <a:chOff x="2616511" y="2586159"/>
                <a:chExt cx="862148" cy="913653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98F5872-B565-49E0-885A-E5659C338CCB}"/>
                    </a:ext>
                  </a:extLst>
                </p:cNvPr>
                <p:cNvSpPr txBox="1"/>
                <p:nvPr/>
              </p:nvSpPr>
              <p:spPr>
                <a:xfrm>
                  <a:off x="2653182" y="3176647"/>
                  <a:ext cx="78880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500" dirty="0"/>
                    <a:t>Analyse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F18FBFC0-1021-4FA7-A2D8-711B504A0DC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16511" y="2586159"/>
                      <a:ext cx="862148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GB" sz="2500" dirty="0"/>
                    </a:p>
                  </p:txBody>
                </p:sp>
              </mc:Choice>
              <mc:Fallback xmlns="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F18FBFC0-1021-4FA7-A2D8-711B504A0DC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16511" y="2586159"/>
                      <a:ext cx="862148" cy="47705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3546" r="-3546" b="-179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72C12087-4764-455D-BEF3-5B44C3D33851}"/>
                  </a:ext>
                </a:extLst>
              </p:cNvPr>
              <p:cNvGrpSpPr/>
              <p:nvPr/>
            </p:nvGrpSpPr>
            <p:grpSpPr>
              <a:xfrm>
                <a:off x="2659004" y="3663417"/>
                <a:ext cx="1295665" cy="913653"/>
                <a:chOff x="4096110" y="2586159"/>
                <a:chExt cx="1295665" cy="913653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60382A3-B274-44FA-9723-CC16F14492A9}"/>
                    </a:ext>
                  </a:extLst>
                </p:cNvPr>
                <p:cNvSpPr txBox="1"/>
                <p:nvPr/>
              </p:nvSpPr>
              <p:spPr>
                <a:xfrm>
                  <a:off x="4296223" y="3176647"/>
                  <a:ext cx="895438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500" dirty="0"/>
                    <a:t>Compare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5376ED5F-AC3E-4B07-B818-3465AA11B0B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96110" y="2586159"/>
                      <a:ext cx="1295665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500" dirty="0"/>
                    </a:p>
                  </p:txBody>
                </p:sp>
              </mc:Choice>
              <mc:Fallback xmlns="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5376ED5F-AC3E-4B07-B818-3465AA11B0B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96110" y="2586159"/>
                      <a:ext cx="1295665" cy="47705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256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A84C2977-1A82-43C8-9D04-5E4C37D2D9C9}"/>
                  </a:ext>
                </a:extLst>
              </p:cNvPr>
              <p:cNvGrpSpPr/>
              <p:nvPr/>
            </p:nvGrpSpPr>
            <p:grpSpPr>
              <a:xfrm>
                <a:off x="1137045" y="3669882"/>
                <a:ext cx="1133324" cy="900723"/>
                <a:chOff x="5961060" y="2595128"/>
                <a:chExt cx="1133324" cy="900723"/>
              </a:xfrm>
            </p:grpSpPr>
            <p:pic>
              <p:nvPicPr>
                <p:cNvPr id="42" name="Picture 2" descr="See the source image">
                  <a:extLst>
                    <a:ext uri="{FF2B5EF4-FFF2-40B4-BE49-F238E27FC236}">
                      <a16:creationId xmlns:a16="http://schemas.microsoft.com/office/drawing/2014/main" id="{72789388-47F6-4206-95FC-C462F4F4E8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93680" y="2595128"/>
                  <a:ext cx="468085" cy="4680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7DF430B-88C8-4462-8EF1-1AFC85B77115}"/>
                    </a:ext>
                  </a:extLst>
                </p:cNvPr>
                <p:cNvSpPr txBox="1"/>
                <p:nvPr/>
              </p:nvSpPr>
              <p:spPr>
                <a:xfrm>
                  <a:off x="5961060" y="3172686"/>
                  <a:ext cx="1133324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500" dirty="0"/>
                    <a:t>Share/reuse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760953E-927F-44E3-BBC0-CAE44B61E2AA}"/>
                  </a:ext>
                </a:extLst>
              </p:cNvPr>
              <p:cNvGrpSpPr/>
              <p:nvPr/>
            </p:nvGrpSpPr>
            <p:grpSpPr>
              <a:xfrm>
                <a:off x="960221" y="5076720"/>
                <a:ext cx="1486973" cy="1061133"/>
                <a:chOff x="7855130" y="2665551"/>
                <a:chExt cx="1486973" cy="1061133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34F29D3-3E38-4016-8293-3C8501F22B9E}"/>
                    </a:ext>
                  </a:extLst>
                </p:cNvPr>
                <p:cNvSpPr txBox="1"/>
                <p:nvPr/>
              </p:nvSpPr>
              <p:spPr>
                <a:xfrm>
                  <a:off x="8031954" y="3172686"/>
                  <a:ext cx="113332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500" dirty="0"/>
                    <a:t>Reproduce</a:t>
                  </a:r>
                </a:p>
                <a:p>
                  <a:pPr algn="ctr"/>
                  <a:r>
                    <a:rPr lang="en-GB" sz="1500" dirty="0"/>
                    <a:t>results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E588273-5B43-404E-B5E5-307E2A1C5152}"/>
                    </a:ext>
                  </a:extLst>
                </p:cNvPr>
                <p:cNvSpPr txBox="1"/>
                <p:nvPr/>
              </p:nvSpPr>
              <p:spPr>
                <a:xfrm>
                  <a:off x="7855130" y="2665551"/>
                  <a:ext cx="14869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🖥↔🖥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A4FA2A4-FA8F-4A79-8F96-2710BC1AEAEF}"/>
                  </a:ext>
                </a:extLst>
              </p:cNvPr>
              <p:cNvGrpSpPr/>
              <p:nvPr/>
            </p:nvGrpSpPr>
            <p:grpSpPr>
              <a:xfrm>
                <a:off x="2707826" y="4888561"/>
                <a:ext cx="1198020" cy="1437450"/>
                <a:chOff x="9813334" y="2520066"/>
                <a:chExt cx="1198020" cy="1437450"/>
              </a:xfrm>
            </p:grpSpPr>
            <p:pic>
              <p:nvPicPr>
                <p:cNvPr id="48" name="Picture 6" descr="See the source image">
                  <a:extLst>
                    <a:ext uri="{FF2B5EF4-FFF2-40B4-BE49-F238E27FC236}">
                      <a16:creationId xmlns:a16="http://schemas.microsoft.com/office/drawing/2014/main" id="{5932092C-3E80-4ACE-B808-B9CD72DEC3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07724" y="2520066"/>
                  <a:ext cx="609240" cy="6092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6A5D0EF-C119-4795-BFEC-0B733DDF8826}"/>
                    </a:ext>
                  </a:extLst>
                </p:cNvPr>
                <p:cNvSpPr txBox="1"/>
                <p:nvPr/>
              </p:nvSpPr>
              <p:spPr>
                <a:xfrm>
                  <a:off x="9813334" y="3172686"/>
                  <a:ext cx="1198020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500" dirty="0"/>
                    <a:t>Automate decisions/</a:t>
                  </a:r>
                </a:p>
                <a:p>
                  <a:pPr algn="ctr"/>
                  <a:r>
                    <a:rPr lang="en-GB" sz="1500" dirty="0"/>
                    <a:t>processing</a:t>
                  </a:r>
                </a:p>
              </p:txBody>
            </p: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8F40688-13B9-45BA-B13F-740B6D2AF6D0}"/>
                </a:ext>
              </a:extLst>
            </p:cNvPr>
            <p:cNvSpPr txBox="1"/>
            <p:nvPr/>
          </p:nvSpPr>
          <p:spPr>
            <a:xfrm>
              <a:off x="606831" y="1107384"/>
              <a:ext cx="3858060" cy="8778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sz="2200" dirty="0">
                  <a:latin typeface="+mj-lt"/>
                </a:rPr>
                <a:t>What can we do with data to maximise its value?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A80D8AC-6140-4A67-A60C-42827D8B9CD7}"/>
                </a:ext>
              </a:extLst>
            </p:cNvPr>
            <p:cNvSpPr/>
            <p:nvPr/>
          </p:nvSpPr>
          <p:spPr>
            <a:xfrm>
              <a:off x="606832" y="1097213"/>
              <a:ext cx="3858061" cy="5448803"/>
            </a:xfrm>
            <a:prstGeom prst="roundRect">
              <a:avLst>
                <a:gd name="adj" fmla="val 180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B636BE-87A6-44A4-91EA-702B74C591F6}"/>
              </a:ext>
            </a:extLst>
          </p:cNvPr>
          <p:cNvGrpSpPr/>
          <p:nvPr/>
        </p:nvGrpSpPr>
        <p:grpSpPr>
          <a:xfrm>
            <a:off x="4464891" y="1097213"/>
            <a:ext cx="6799491" cy="2645412"/>
            <a:chOff x="4464891" y="1097213"/>
            <a:chExt cx="6799491" cy="2645412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835BD21-99A8-49C1-9083-716687894D31}"/>
                </a:ext>
              </a:extLst>
            </p:cNvPr>
            <p:cNvSpPr/>
            <p:nvPr/>
          </p:nvSpPr>
          <p:spPr>
            <a:xfrm>
              <a:off x="4464891" y="2256813"/>
              <a:ext cx="1786845" cy="3519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5A845A7-6E24-4F33-BD1A-09FF8B57525B}"/>
                </a:ext>
              </a:extLst>
            </p:cNvPr>
            <p:cNvGrpSpPr/>
            <p:nvPr/>
          </p:nvGrpSpPr>
          <p:grpSpPr>
            <a:xfrm>
              <a:off x="6251736" y="1097213"/>
              <a:ext cx="5012646" cy="2645412"/>
              <a:chOff x="5337985" y="1232181"/>
              <a:chExt cx="5012646" cy="264541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FFF6ED6-9B9C-45FB-AA6A-B858FB3E2E7B}"/>
                  </a:ext>
                </a:extLst>
              </p:cNvPr>
              <p:cNvSpPr txBox="1"/>
              <p:nvPr/>
            </p:nvSpPr>
            <p:spPr>
              <a:xfrm>
                <a:off x="5703908" y="1931276"/>
                <a:ext cx="4345758" cy="1732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dirty="0"/>
                  <a:t>To enable these scenarios, data should be:</a:t>
                </a:r>
              </a:p>
              <a:p>
                <a:pPr marL="342900" indent="-3429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GB" dirty="0"/>
                  <a:t> associated with </a:t>
                </a:r>
                <a:r>
                  <a:rPr lang="en-GB" b="1" dirty="0"/>
                  <a:t>explicit metadata</a:t>
                </a:r>
              </a:p>
              <a:p>
                <a:pPr marL="342900" indent="-3429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GB" dirty="0"/>
                  <a:t> </a:t>
                </a:r>
                <a:r>
                  <a:rPr lang="en-GB" b="1" dirty="0"/>
                  <a:t>linked </a:t>
                </a:r>
                <a:r>
                  <a:rPr lang="en-GB" dirty="0"/>
                  <a:t>to source and derived data</a:t>
                </a:r>
              </a:p>
              <a:p>
                <a:pPr marL="342900" indent="-3429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GB" dirty="0"/>
                  <a:t> </a:t>
                </a:r>
                <a:r>
                  <a:rPr lang="en-GB" b="1" dirty="0"/>
                  <a:t>accessible </a:t>
                </a:r>
                <a:r>
                  <a:rPr lang="en-GB" dirty="0"/>
                  <a:t>to humans and machines</a:t>
                </a:r>
              </a:p>
              <a:p>
                <a:pPr marL="342900" indent="-3429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GB" dirty="0"/>
                  <a:t> </a:t>
                </a:r>
                <a:r>
                  <a:rPr lang="en-GB" b="1" dirty="0"/>
                  <a:t>transparent</a:t>
                </a:r>
              </a:p>
            </p:txBody>
          </p:sp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246DF23-672B-4873-BE63-B8B51F9AC6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7985" y="1232181"/>
                <a:ext cx="5012645" cy="72576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GB" sz="2200" dirty="0"/>
                  <a:t>So what should data look like?</a:t>
                </a:r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B459964A-1714-496A-AD02-ABEEC6D1F99A}"/>
                  </a:ext>
                </a:extLst>
              </p:cNvPr>
              <p:cNvSpPr/>
              <p:nvPr/>
            </p:nvSpPr>
            <p:spPr>
              <a:xfrm>
                <a:off x="5337985" y="1232181"/>
                <a:ext cx="5012646" cy="2645412"/>
              </a:xfrm>
              <a:prstGeom prst="roundRect">
                <a:avLst>
                  <a:gd name="adj" fmla="val 112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76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FF75F12-573F-4F44-96A8-87BC1675E633}"/>
              </a:ext>
            </a:extLst>
          </p:cNvPr>
          <p:cNvGrpSpPr/>
          <p:nvPr/>
        </p:nvGrpSpPr>
        <p:grpSpPr>
          <a:xfrm>
            <a:off x="7028608" y="1429500"/>
            <a:ext cx="5018695" cy="4922475"/>
            <a:chOff x="7028608" y="1429500"/>
            <a:chExt cx="5018695" cy="492247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9947EE7-838A-4CCF-BC05-471513B0F46B}"/>
                </a:ext>
              </a:extLst>
            </p:cNvPr>
            <p:cNvGrpSpPr/>
            <p:nvPr/>
          </p:nvGrpSpPr>
          <p:grpSpPr>
            <a:xfrm>
              <a:off x="7028608" y="1429500"/>
              <a:ext cx="1943100" cy="2115129"/>
              <a:chOff x="2944601" y="1313871"/>
              <a:chExt cx="1943100" cy="211512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18F989-CB51-43F2-BC90-5CA21A39BB77}"/>
                  </a:ext>
                </a:extLst>
              </p:cNvPr>
              <p:cNvSpPr txBox="1"/>
              <p:nvPr/>
            </p:nvSpPr>
            <p:spPr>
              <a:xfrm>
                <a:off x="3090444" y="1836000"/>
                <a:ext cx="1651414" cy="33855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i="1" dirty="0"/>
                  <a:t>Data attributes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B0733B9-C14A-425F-80AE-2583CEBF37D2}"/>
                  </a:ext>
                </a:extLst>
              </p:cNvPr>
              <p:cNvGrpSpPr/>
              <p:nvPr/>
            </p:nvGrpSpPr>
            <p:grpSpPr>
              <a:xfrm>
                <a:off x="2944601" y="1313871"/>
                <a:ext cx="1943100" cy="2115129"/>
                <a:chOff x="2944601" y="1313871"/>
                <a:chExt cx="1943100" cy="2115129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FAA908D-0F0B-4EC5-AF1F-32C7E0A0FFF3}"/>
                    </a:ext>
                  </a:extLst>
                </p:cNvPr>
                <p:cNvSpPr txBox="1"/>
                <p:nvPr/>
              </p:nvSpPr>
              <p:spPr>
                <a:xfrm>
                  <a:off x="3090444" y="2174554"/>
                  <a:ext cx="1651414" cy="125444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GB" sz="1600" dirty="0"/>
                    <a:t>partial metadata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GB" sz="1600" dirty="0"/>
                    <a:t>isolated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GB" sz="1600" dirty="0"/>
                    <a:t>proprietary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GB" sz="1600" dirty="0"/>
                    <a:t>ambiguous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E412ACA-6FA1-4EBD-8EAE-52F65A557487}"/>
                    </a:ext>
                  </a:extLst>
                </p:cNvPr>
                <p:cNvSpPr txBox="1"/>
                <p:nvPr/>
              </p:nvSpPr>
              <p:spPr>
                <a:xfrm>
                  <a:off x="2944601" y="1313871"/>
                  <a:ext cx="19431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Use cases limited</a:t>
                  </a:r>
                </a:p>
              </p:txBody>
            </p:sp>
          </p:grpSp>
        </p:grp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15F34060-2B6F-4DD7-B8DC-25326BF459D7}"/>
                </a:ext>
              </a:extLst>
            </p:cNvPr>
            <p:cNvSpPr/>
            <p:nvPr/>
          </p:nvSpPr>
          <p:spPr>
            <a:xfrm rot="2700000">
              <a:off x="9198253" y="3582569"/>
              <a:ext cx="800099" cy="29527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D364255-30CB-4A90-8E99-43492379B29E}"/>
                </a:ext>
              </a:extLst>
            </p:cNvPr>
            <p:cNvGrpSpPr/>
            <p:nvPr/>
          </p:nvGrpSpPr>
          <p:grpSpPr>
            <a:xfrm>
              <a:off x="9994713" y="4209798"/>
              <a:ext cx="2052590" cy="2142177"/>
              <a:chOff x="8668586" y="4326674"/>
              <a:chExt cx="2052590" cy="214217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D46368C-3E53-4FF9-9A3B-F89277958083}"/>
                  </a:ext>
                </a:extLst>
              </p:cNvPr>
              <p:cNvGrpSpPr/>
              <p:nvPr/>
            </p:nvGrpSpPr>
            <p:grpSpPr>
              <a:xfrm>
                <a:off x="8878399" y="4875851"/>
                <a:ext cx="1651414" cy="1593000"/>
                <a:chOff x="7157300" y="910582"/>
                <a:chExt cx="1651414" cy="1593000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7F63651-3749-42AC-9C50-9F7E697CA31D}"/>
                    </a:ext>
                  </a:extLst>
                </p:cNvPr>
                <p:cNvSpPr txBox="1"/>
                <p:nvPr/>
              </p:nvSpPr>
              <p:spPr>
                <a:xfrm>
                  <a:off x="7157300" y="1249136"/>
                  <a:ext cx="1651414" cy="1254446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GB" sz="1600" dirty="0"/>
                    <a:t>full metadata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GB" sz="1600" dirty="0"/>
                    <a:t>linked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GB" sz="1600" dirty="0"/>
                    <a:t>accessible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GB" sz="1600" dirty="0"/>
                    <a:t>transparent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EF04E9F-2206-4244-9C4D-C819394BA774}"/>
                    </a:ext>
                  </a:extLst>
                </p:cNvPr>
                <p:cNvSpPr txBox="1"/>
                <p:nvPr/>
              </p:nvSpPr>
              <p:spPr>
                <a:xfrm>
                  <a:off x="7157300" y="910582"/>
                  <a:ext cx="1651414" cy="33855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i="1" dirty="0"/>
                    <a:t>Data attributes</a:t>
                  </a: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102B87-23EE-4F70-9291-F356A91A4428}"/>
                  </a:ext>
                </a:extLst>
              </p:cNvPr>
              <p:cNvSpPr txBox="1"/>
              <p:nvPr/>
            </p:nvSpPr>
            <p:spPr>
              <a:xfrm>
                <a:off x="8668586" y="4326674"/>
                <a:ext cx="2052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Use cases unlimited</a:t>
                </a:r>
              </a:p>
            </p:txBody>
          </p:sp>
        </p:grp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00E5202A-6967-4837-81F3-8514ECEE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431662"/>
            <a:ext cx="5743576" cy="884010"/>
          </a:xfrm>
        </p:spPr>
        <p:txBody>
          <a:bodyPr>
            <a:normAutofit/>
          </a:bodyPr>
          <a:lstStyle/>
          <a:p>
            <a:pPr algn="ctr"/>
            <a:r>
              <a:rPr lang="en-GB" sz="2200" dirty="0"/>
              <a:t>How to make data look like that?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235150-4258-467D-9FB2-42DE7D6565CC}"/>
              </a:ext>
            </a:extLst>
          </p:cNvPr>
          <p:cNvSpPr txBox="1"/>
          <p:nvPr/>
        </p:nvSpPr>
        <p:spPr>
          <a:xfrm>
            <a:off x="930029" y="2334748"/>
            <a:ext cx="5308845" cy="186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dirty="0"/>
              <a:t>Adopt a framework that implements general concepts:</a:t>
            </a:r>
          </a:p>
          <a:p>
            <a:pPr>
              <a:lnSpc>
                <a:spcPct val="130000"/>
              </a:lnSpc>
            </a:pPr>
            <a:endParaRPr lang="en-GB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Workflow</a:t>
            </a:r>
            <a:r>
              <a:rPr lang="en-GB" dirty="0"/>
              <a:t>: series of tasks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Task</a:t>
            </a:r>
            <a:r>
              <a:rPr lang="en-GB" dirty="0"/>
              <a:t>: processing of well-defined parameters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Parameters</a:t>
            </a:r>
            <a:r>
              <a:rPr lang="en-GB" dirty="0"/>
              <a:t>: data + metadata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A600C2-E1C9-41F3-B6D3-F40772244F63}"/>
              </a:ext>
            </a:extLst>
          </p:cNvPr>
          <p:cNvSpPr/>
          <p:nvPr/>
        </p:nvSpPr>
        <p:spPr>
          <a:xfrm>
            <a:off x="0" y="1"/>
            <a:ext cx="12192000" cy="764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BBA7171E-7F6F-40D6-8C76-1FE9A8335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51" y="-53589"/>
            <a:ext cx="790402" cy="896910"/>
          </a:xfrm>
          <a:prstGeom prst="rect">
            <a:avLst/>
          </a:prstGeom>
        </p:spPr>
      </p:pic>
      <p:sp>
        <p:nvSpPr>
          <p:cNvPr id="37" name="Subtitle 4">
            <a:extLst>
              <a:ext uri="{FF2B5EF4-FFF2-40B4-BE49-F238E27FC236}">
                <a16:creationId xmlns:a16="http://schemas.microsoft.com/office/drawing/2014/main" id="{852B0135-D23A-4897-998E-A1009A1250DC}"/>
              </a:ext>
            </a:extLst>
          </p:cNvPr>
          <p:cNvSpPr txBox="1">
            <a:spLocks/>
          </p:cNvSpPr>
          <p:nvPr/>
        </p:nvSpPr>
        <p:spPr>
          <a:xfrm>
            <a:off x="930030" y="43768"/>
            <a:ext cx="10331939" cy="676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72"/>
              </a:spcBef>
              <a:buNone/>
            </a:pPr>
            <a:r>
              <a:rPr lang="en-GB" sz="4400" dirty="0">
                <a:solidFill>
                  <a:srgbClr val="FFC000"/>
                </a:solidFill>
                <a:latin typeface="+mj-lt"/>
                <a:ea typeface="DejaVu Sans"/>
                <a:cs typeface="Arial" panose="020B0604020202020204" pitchFamily="34" charset="0"/>
              </a:rPr>
              <a:t>MatFlow: context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90794E8-BFEA-4DCE-BC17-36B6A848D808}"/>
              </a:ext>
            </a:extLst>
          </p:cNvPr>
          <p:cNvSpPr/>
          <p:nvPr/>
        </p:nvSpPr>
        <p:spPr>
          <a:xfrm>
            <a:off x="704849" y="1431662"/>
            <a:ext cx="5743577" cy="4854838"/>
          </a:xfrm>
          <a:prstGeom prst="roundRect">
            <a:avLst>
              <a:gd name="adj" fmla="val 15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D04B4D-9DCB-4331-A5AF-0A27344BACA5}"/>
              </a:ext>
            </a:extLst>
          </p:cNvPr>
          <p:cNvGrpSpPr/>
          <p:nvPr/>
        </p:nvGrpSpPr>
        <p:grpSpPr>
          <a:xfrm>
            <a:off x="1170992" y="4582304"/>
            <a:ext cx="4519036" cy="1320354"/>
            <a:chOff x="1170992" y="4582304"/>
            <a:chExt cx="4519036" cy="132035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8692CBE-DFB7-4B46-AA04-3352F43A2182}"/>
                </a:ext>
              </a:extLst>
            </p:cNvPr>
            <p:cNvGrpSpPr/>
            <p:nvPr/>
          </p:nvGrpSpPr>
          <p:grpSpPr>
            <a:xfrm>
              <a:off x="1170992" y="5280887"/>
              <a:ext cx="4519036" cy="621771"/>
              <a:chOff x="1000525" y="5169431"/>
              <a:chExt cx="4519036" cy="621771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1BE0DD1-3D30-4B0F-AA43-C0C2F168B54D}"/>
                  </a:ext>
                </a:extLst>
              </p:cNvPr>
              <p:cNvGrpSpPr/>
              <p:nvPr/>
            </p:nvGrpSpPr>
            <p:grpSpPr>
              <a:xfrm>
                <a:off x="1000525" y="5169431"/>
                <a:ext cx="4519036" cy="621771"/>
                <a:chOff x="1000525" y="5169431"/>
                <a:chExt cx="4519036" cy="621771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68AD04A-2132-45AF-A976-C27157512E6E}"/>
                    </a:ext>
                  </a:extLst>
                </p:cNvPr>
                <p:cNvSpPr/>
                <p:nvPr/>
              </p:nvSpPr>
              <p:spPr>
                <a:xfrm>
                  <a:off x="1000525" y="5169431"/>
                  <a:ext cx="1163052" cy="62177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Task 1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2DF4ABB1-96F4-4FB6-8DEE-27EBE3A886AC}"/>
                    </a:ext>
                  </a:extLst>
                </p:cNvPr>
                <p:cNvSpPr/>
                <p:nvPr/>
              </p:nvSpPr>
              <p:spPr>
                <a:xfrm>
                  <a:off x="4356509" y="5169431"/>
                  <a:ext cx="1163052" cy="62177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Task 3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7FC7E43-8E01-4E46-9E06-9286E769AA1E}"/>
                    </a:ext>
                  </a:extLst>
                </p:cNvPr>
                <p:cNvSpPr/>
                <p:nvPr/>
              </p:nvSpPr>
              <p:spPr>
                <a:xfrm>
                  <a:off x="2678517" y="5169432"/>
                  <a:ext cx="1163052" cy="62177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Task 2</a:t>
                  </a:r>
                </a:p>
              </p:txBody>
            </p:sp>
          </p:grp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90D9557-EF42-4259-BCEE-9D9C97A0CE2D}"/>
                  </a:ext>
                </a:extLst>
              </p:cNvPr>
              <p:cNvCxnSpPr>
                <a:cxnSpLocks/>
                <a:stCxn id="30" idx="3"/>
                <a:endCxn id="32" idx="1"/>
              </p:cNvCxnSpPr>
              <p:nvPr/>
            </p:nvCxnSpPr>
            <p:spPr>
              <a:xfrm>
                <a:off x="2163577" y="5480316"/>
                <a:ext cx="514940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8C1A49D3-E012-4A2E-9356-C73AA6CEA8A1}"/>
                  </a:ext>
                </a:extLst>
              </p:cNvPr>
              <p:cNvCxnSpPr>
                <a:cxnSpLocks/>
                <a:stCxn id="32" idx="3"/>
                <a:endCxn id="31" idx="1"/>
              </p:cNvCxnSpPr>
              <p:nvPr/>
            </p:nvCxnSpPr>
            <p:spPr>
              <a:xfrm flipV="1">
                <a:off x="3841569" y="5480316"/>
                <a:ext cx="514940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5613467-E8DD-4BB9-9D30-C6D268876F0D}"/>
                </a:ext>
              </a:extLst>
            </p:cNvPr>
            <p:cNvSpPr txBox="1"/>
            <p:nvPr/>
          </p:nvSpPr>
          <p:spPr>
            <a:xfrm>
              <a:off x="1527435" y="4582304"/>
              <a:ext cx="3788972" cy="402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dirty="0"/>
                <a:t>Data and processing encapsulation: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83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6A600C2-E1C9-41F3-B6D3-F40772244F63}"/>
              </a:ext>
            </a:extLst>
          </p:cNvPr>
          <p:cNvSpPr/>
          <p:nvPr/>
        </p:nvSpPr>
        <p:spPr>
          <a:xfrm>
            <a:off x="0" y="1"/>
            <a:ext cx="12192000" cy="764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BBA7171E-7F6F-40D6-8C76-1FE9A8335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51" y="-53589"/>
            <a:ext cx="790402" cy="896910"/>
          </a:xfrm>
          <a:prstGeom prst="rect">
            <a:avLst/>
          </a:prstGeom>
        </p:spPr>
      </p:pic>
      <p:sp>
        <p:nvSpPr>
          <p:cNvPr id="37" name="Subtitle 4">
            <a:extLst>
              <a:ext uri="{FF2B5EF4-FFF2-40B4-BE49-F238E27FC236}">
                <a16:creationId xmlns:a16="http://schemas.microsoft.com/office/drawing/2014/main" id="{852B0135-D23A-4897-998E-A1009A1250DC}"/>
              </a:ext>
            </a:extLst>
          </p:cNvPr>
          <p:cNvSpPr txBox="1">
            <a:spLocks/>
          </p:cNvSpPr>
          <p:nvPr/>
        </p:nvSpPr>
        <p:spPr>
          <a:xfrm>
            <a:off x="930030" y="43768"/>
            <a:ext cx="10331939" cy="676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72"/>
              </a:spcBef>
              <a:buNone/>
            </a:pPr>
            <a:r>
              <a:rPr lang="en-GB" sz="4400" dirty="0">
                <a:solidFill>
                  <a:srgbClr val="FFC000"/>
                </a:solidFill>
                <a:latin typeface="+mj-lt"/>
                <a:ea typeface="DejaVu Sans"/>
                <a:cs typeface="Arial" panose="020B0604020202020204" pitchFamily="34" charset="0"/>
              </a:rPr>
              <a:t>What is MatFlow?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C8A7AF3-4E01-4CD6-8F23-FB6743FE0C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" y="1353911"/>
            <a:ext cx="4171950" cy="44719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70DFAC-2FA4-4A18-9ABF-1CC707674F6C}"/>
              </a:ext>
            </a:extLst>
          </p:cNvPr>
          <p:cNvGrpSpPr/>
          <p:nvPr/>
        </p:nvGrpSpPr>
        <p:grpSpPr>
          <a:xfrm>
            <a:off x="5622279" y="1743076"/>
            <a:ext cx="6339851" cy="3032256"/>
            <a:chOff x="5622279" y="1743076"/>
            <a:chExt cx="6339851" cy="303225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F28FC6-3DC3-4198-A3E0-44EC2A4DD40D}"/>
                </a:ext>
              </a:extLst>
            </p:cNvPr>
            <p:cNvSpPr txBox="1"/>
            <p:nvPr/>
          </p:nvSpPr>
          <p:spPr>
            <a:xfrm>
              <a:off x="5811509" y="2352675"/>
              <a:ext cx="5961392" cy="2223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GB" dirty="0"/>
                <a:t>Open-source, open-format Python Code for computational materials science</a:t>
              </a:r>
            </a:p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GB" dirty="0"/>
                <a:t>Making reproducibility and transparency require less effort </a:t>
              </a:r>
            </a:p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GB" dirty="0"/>
                <a:t>Connecting disparate software via extensions</a:t>
              </a:r>
            </a:p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GB" dirty="0"/>
                <a:t>Making comparisons easier</a:t>
              </a:r>
            </a:p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GB" dirty="0"/>
                <a:t>Allows a group to “bank” their knowledge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489CA0E-49E6-47B8-9832-F70051765AF7}"/>
                </a:ext>
              </a:extLst>
            </p:cNvPr>
            <p:cNvSpPr/>
            <p:nvPr/>
          </p:nvSpPr>
          <p:spPr>
            <a:xfrm>
              <a:off x="5622279" y="1743076"/>
              <a:ext cx="6339851" cy="3032256"/>
            </a:xfrm>
            <a:prstGeom prst="roundRect">
              <a:avLst>
                <a:gd name="adj" fmla="val 152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FE415BE-0FE8-451A-B1B5-9C19B628427B}"/>
                </a:ext>
              </a:extLst>
            </p:cNvPr>
            <p:cNvSpPr txBox="1"/>
            <p:nvPr/>
          </p:nvSpPr>
          <p:spPr>
            <a:xfrm>
              <a:off x="5622279" y="1865174"/>
              <a:ext cx="633985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200" dirty="0">
                  <a:latin typeface="+mj-lt"/>
                </a:rPr>
                <a:t>MatFlow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174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6A600C2-E1C9-41F3-B6D3-F40772244F63}"/>
              </a:ext>
            </a:extLst>
          </p:cNvPr>
          <p:cNvSpPr/>
          <p:nvPr/>
        </p:nvSpPr>
        <p:spPr>
          <a:xfrm>
            <a:off x="0" y="1"/>
            <a:ext cx="12192000" cy="764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BBA7171E-7F6F-40D6-8C76-1FE9A8335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51" y="-53589"/>
            <a:ext cx="790402" cy="896910"/>
          </a:xfrm>
          <a:prstGeom prst="rect">
            <a:avLst/>
          </a:prstGeom>
        </p:spPr>
      </p:pic>
      <p:sp>
        <p:nvSpPr>
          <p:cNvPr id="37" name="Subtitle 4">
            <a:extLst>
              <a:ext uri="{FF2B5EF4-FFF2-40B4-BE49-F238E27FC236}">
                <a16:creationId xmlns:a16="http://schemas.microsoft.com/office/drawing/2014/main" id="{852B0135-D23A-4897-998E-A1009A1250DC}"/>
              </a:ext>
            </a:extLst>
          </p:cNvPr>
          <p:cNvSpPr txBox="1">
            <a:spLocks/>
          </p:cNvSpPr>
          <p:nvPr/>
        </p:nvSpPr>
        <p:spPr>
          <a:xfrm>
            <a:off x="930030" y="43768"/>
            <a:ext cx="10331939" cy="676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72"/>
              </a:spcBef>
              <a:buNone/>
            </a:pPr>
            <a:r>
              <a:rPr lang="en-GB" sz="4400" dirty="0">
                <a:solidFill>
                  <a:srgbClr val="FFC000"/>
                </a:solidFill>
                <a:latin typeface="+mj-lt"/>
                <a:ea typeface="DejaVu Sans"/>
                <a:cs typeface="Arial" panose="020B0604020202020204" pitchFamily="34" charset="0"/>
              </a:rPr>
              <a:t>From elsewhere in LightForm…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152388-372F-4EF7-A34D-2EC14343A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80" y="1132972"/>
            <a:ext cx="6883701" cy="52032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44061E3-5A11-4D92-B73E-014B8165C337}"/>
              </a:ext>
            </a:extLst>
          </p:cNvPr>
          <p:cNvGrpSpPr/>
          <p:nvPr/>
        </p:nvGrpSpPr>
        <p:grpSpPr>
          <a:xfrm>
            <a:off x="7780603" y="1044960"/>
            <a:ext cx="4058972" cy="5448803"/>
            <a:chOff x="7780603" y="1044960"/>
            <a:chExt cx="4058972" cy="544880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3B86430-1F45-43DF-905A-F3938336AE3C}"/>
                </a:ext>
              </a:extLst>
            </p:cNvPr>
            <p:cNvSpPr txBox="1"/>
            <p:nvPr/>
          </p:nvSpPr>
          <p:spPr>
            <a:xfrm>
              <a:off x="7942050" y="2124828"/>
              <a:ext cx="3791702" cy="306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20000"/>
                </a:lnSpc>
                <a:buFont typeface="+mj-lt"/>
                <a:buAutoNum type="arabicPeriod"/>
              </a:pPr>
              <a:r>
                <a:rPr lang="en-GB" dirty="0"/>
                <a:t>Generate representative RVE from EBSD data</a:t>
              </a:r>
            </a:p>
            <a:p>
              <a:pPr marL="342900" indent="-342900">
                <a:lnSpc>
                  <a:spcPct val="120000"/>
                </a:lnSpc>
                <a:buFont typeface="+mj-lt"/>
                <a:buAutoNum type="arabicPeriod"/>
              </a:pPr>
              <a:r>
                <a:rPr lang="en-GB" dirty="0"/>
                <a:t>Fit single-crystal parameters from tensile tests</a:t>
              </a:r>
            </a:p>
            <a:p>
              <a:pPr marL="342900" indent="-342900">
                <a:lnSpc>
                  <a:spcPct val="120000"/>
                </a:lnSpc>
                <a:buFont typeface="+mj-lt"/>
                <a:buAutoNum type="arabicPeriod"/>
              </a:pPr>
              <a:r>
                <a:rPr lang="en-GB" dirty="0"/>
                <a:t>Fit anisotropy parameters from crystal plasticity</a:t>
              </a:r>
            </a:p>
            <a:p>
              <a:pPr marL="342900" indent="-342900">
                <a:lnSpc>
                  <a:spcPct val="120000"/>
                </a:lnSpc>
                <a:buFont typeface="+mj-lt"/>
                <a:buAutoNum type="arabicPeriod"/>
              </a:pPr>
              <a:r>
                <a:rPr lang="en-GB" dirty="0"/>
                <a:t>Simulate hardening curves for different loading</a:t>
              </a:r>
            </a:p>
            <a:p>
              <a:pPr marL="342900" indent="-342900">
                <a:lnSpc>
                  <a:spcPct val="120000"/>
                </a:lnSpc>
                <a:buFont typeface="+mj-lt"/>
                <a:buAutoNum type="arabicPeriod"/>
              </a:pPr>
              <a:r>
                <a:rPr lang="en-GB" dirty="0"/>
                <a:t>Predict forming limits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D7424BC-6120-4A12-B3BD-DBDC62803970}"/>
                </a:ext>
              </a:extLst>
            </p:cNvPr>
            <p:cNvSpPr txBox="1"/>
            <p:nvPr/>
          </p:nvSpPr>
          <p:spPr>
            <a:xfrm>
              <a:off x="8410575" y="5467193"/>
              <a:ext cx="3067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Reusable components can be used elsewhere… like in </a:t>
              </a:r>
              <a:r>
                <a:rPr lang="en-GB" b="1" dirty="0" err="1"/>
                <a:t>TiFUN</a:t>
              </a:r>
              <a:endParaRPr lang="en-GB" b="1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9A18960-7A9D-4EC0-99E2-A55E729AD262}"/>
                </a:ext>
              </a:extLst>
            </p:cNvPr>
            <p:cNvSpPr/>
            <p:nvPr/>
          </p:nvSpPr>
          <p:spPr>
            <a:xfrm>
              <a:off x="7780604" y="1044960"/>
              <a:ext cx="4058971" cy="5448803"/>
            </a:xfrm>
            <a:prstGeom prst="roundRect">
              <a:avLst>
                <a:gd name="adj" fmla="val 180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E8D5B0-5EE4-48E0-BA3F-9B8DD8B15E18}"/>
                </a:ext>
              </a:extLst>
            </p:cNvPr>
            <p:cNvSpPr txBox="1"/>
            <p:nvPr/>
          </p:nvSpPr>
          <p:spPr>
            <a:xfrm>
              <a:off x="7780603" y="1215072"/>
              <a:ext cx="405897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200" dirty="0">
                  <a:latin typeface="+mj-lt"/>
                </a:rPr>
                <a:t>Computational formability predictions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001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6A600C2-E1C9-41F3-B6D3-F40772244F63}"/>
              </a:ext>
            </a:extLst>
          </p:cNvPr>
          <p:cNvSpPr/>
          <p:nvPr/>
        </p:nvSpPr>
        <p:spPr>
          <a:xfrm>
            <a:off x="0" y="1"/>
            <a:ext cx="12192000" cy="764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BBA7171E-7F6F-40D6-8C76-1FE9A8335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51" y="-53589"/>
            <a:ext cx="790402" cy="896910"/>
          </a:xfrm>
          <a:prstGeom prst="rect">
            <a:avLst/>
          </a:prstGeom>
        </p:spPr>
      </p:pic>
      <p:sp>
        <p:nvSpPr>
          <p:cNvPr id="37" name="Subtitle 4">
            <a:extLst>
              <a:ext uri="{FF2B5EF4-FFF2-40B4-BE49-F238E27FC236}">
                <a16:creationId xmlns:a16="http://schemas.microsoft.com/office/drawing/2014/main" id="{852B0135-D23A-4897-998E-A1009A1250DC}"/>
              </a:ext>
            </a:extLst>
          </p:cNvPr>
          <p:cNvSpPr txBox="1">
            <a:spLocks/>
          </p:cNvSpPr>
          <p:nvPr/>
        </p:nvSpPr>
        <p:spPr>
          <a:xfrm>
            <a:off x="930030" y="43768"/>
            <a:ext cx="10331939" cy="676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72"/>
              </a:spcBef>
              <a:buNone/>
            </a:pPr>
            <a:r>
              <a:rPr lang="en-GB" sz="4400" dirty="0" err="1">
                <a:solidFill>
                  <a:srgbClr val="FFC000"/>
                </a:solidFill>
                <a:latin typeface="+mj-lt"/>
                <a:ea typeface="DejaVu Sans"/>
                <a:cs typeface="Arial" panose="020B0604020202020204" pitchFamily="34" charset="0"/>
              </a:rPr>
              <a:t>TiFUN</a:t>
            </a:r>
            <a:r>
              <a:rPr lang="en-GB" sz="4400" dirty="0">
                <a:solidFill>
                  <a:srgbClr val="FFC000"/>
                </a:solidFill>
                <a:latin typeface="+mj-lt"/>
                <a:ea typeface="DejaVu Sans"/>
                <a:cs typeface="Arial" panose="020B0604020202020204" pitchFamily="34" charset="0"/>
              </a:rPr>
              <a:t> workflows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90D4BF2-B6D3-4825-81B8-9285F710433B}"/>
              </a:ext>
            </a:extLst>
          </p:cNvPr>
          <p:cNvGrpSpPr/>
          <p:nvPr/>
        </p:nvGrpSpPr>
        <p:grpSpPr>
          <a:xfrm>
            <a:off x="7247613" y="3061441"/>
            <a:ext cx="3877580" cy="1111099"/>
            <a:chOff x="3267952" y="958430"/>
            <a:chExt cx="3913434" cy="1121373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2FFD0CC-7A79-4EBD-A414-57D4D01F3CAD}"/>
                </a:ext>
              </a:extLst>
            </p:cNvPr>
            <p:cNvGrpSpPr/>
            <p:nvPr/>
          </p:nvGrpSpPr>
          <p:grpSpPr>
            <a:xfrm>
              <a:off x="3267952" y="1246945"/>
              <a:ext cx="3913434" cy="832858"/>
              <a:chOff x="1573161" y="2575622"/>
              <a:chExt cx="8735028" cy="1858990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6D46765-7145-4213-BDBC-0392B2291B03}"/>
                  </a:ext>
                </a:extLst>
              </p:cNvPr>
              <p:cNvSpPr/>
              <p:nvPr/>
            </p:nvSpPr>
            <p:spPr>
              <a:xfrm>
                <a:off x="4128792" y="2575622"/>
                <a:ext cx="3033326" cy="1858990"/>
              </a:xfrm>
              <a:prstGeom prst="rect">
                <a:avLst/>
              </a:prstGeom>
              <a:solidFill>
                <a:srgbClr val="F9F9F9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EF0E81E-6D13-4FEC-A053-9B7F8979984B}"/>
                  </a:ext>
                </a:extLst>
              </p:cNvPr>
              <p:cNvSpPr/>
              <p:nvPr/>
            </p:nvSpPr>
            <p:spPr>
              <a:xfrm>
                <a:off x="7274863" y="2575622"/>
                <a:ext cx="3033326" cy="1858990"/>
              </a:xfrm>
              <a:prstGeom prst="rect">
                <a:avLst/>
              </a:prstGeom>
              <a:solidFill>
                <a:srgbClr val="F9F9F9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C449B4F-CBDB-4828-917F-5FED6E5FF60A}"/>
                  </a:ext>
                </a:extLst>
              </p:cNvPr>
              <p:cNvSpPr/>
              <p:nvPr/>
            </p:nvSpPr>
            <p:spPr>
              <a:xfrm>
                <a:off x="1573161" y="2575622"/>
                <a:ext cx="2387270" cy="1858990"/>
              </a:xfrm>
              <a:prstGeom prst="rect">
                <a:avLst/>
              </a:prstGeom>
              <a:solidFill>
                <a:srgbClr val="F9F9F9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0" name="Graphic 79">
                <a:extLst>
                  <a:ext uri="{FF2B5EF4-FFF2-40B4-BE49-F238E27FC236}">
                    <a16:creationId xmlns:a16="http://schemas.microsoft.com/office/drawing/2014/main" id="{34A29C46-E873-4E78-A9D7-7229900160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751715" y="2795726"/>
                <a:ext cx="1903515" cy="1457012"/>
              </a:xfrm>
              <a:prstGeom prst="rect">
                <a:avLst/>
              </a:prstGeom>
            </p:spPr>
          </p:pic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D595993E-F91D-412D-9093-928BB9DA6F08}"/>
                  </a:ext>
                </a:extLst>
              </p:cNvPr>
              <p:cNvGrpSpPr/>
              <p:nvPr/>
            </p:nvGrpSpPr>
            <p:grpSpPr>
              <a:xfrm>
                <a:off x="3794809" y="2789851"/>
                <a:ext cx="3202014" cy="1468762"/>
                <a:chOff x="4070112" y="2827307"/>
                <a:chExt cx="3202014" cy="1468762"/>
              </a:xfrm>
            </p:grpSpPr>
            <p:sp>
              <p:nvSpPr>
                <p:cNvPr id="85" name="Arrow: Right 84">
                  <a:extLst>
                    <a:ext uri="{FF2B5EF4-FFF2-40B4-BE49-F238E27FC236}">
                      <a16:creationId xmlns:a16="http://schemas.microsoft.com/office/drawing/2014/main" id="{5651D6B7-B834-4C30-BFFE-8FFC2B1345D4}"/>
                    </a:ext>
                  </a:extLst>
                </p:cNvPr>
                <p:cNvSpPr/>
                <p:nvPr/>
              </p:nvSpPr>
              <p:spPr>
                <a:xfrm>
                  <a:off x="4070112" y="3431099"/>
                  <a:ext cx="501445" cy="261178"/>
                </a:xfrm>
                <a:prstGeom prst="right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86" name="Graphic 85">
                  <a:extLst>
                    <a:ext uri="{FF2B5EF4-FFF2-40B4-BE49-F238E27FC236}">
                      <a16:creationId xmlns:a16="http://schemas.microsoft.com/office/drawing/2014/main" id="{E9296DC8-0691-4AA1-805C-F7107659EA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34106" y="2827307"/>
                  <a:ext cx="2538020" cy="1468762"/>
                </a:xfrm>
                <a:prstGeom prst="rect">
                  <a:avLst/>
                </a:prstGeom>
              </p:spPr>
            </p:pic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501798A2-B2F3-4CE0-AF07-90DD9425F331}"/>
                  </a:ext>
                </a:extLst>
              </p:cNvPr>
              <p:cNvGrpSpPr/>
              <p:nvPr/>
            </p:nvGrpSpPr>
            <p:grpSpPr>
              <a:xfrm>
                <a:off x="6993750" y="2795726"/>
                <a:ext cx="3120810" cy="1457012"/>
                <a:chOff x="7269053" y="2833182"/>
                <a:chExt cx="3120810" cy="1457012"/>
              </a:xfrm>
            </p:grpSpPr>
            <p:sp>
              <p:nvSpPr>
                <p:cNvPr id="83" name="Arrow: Right 82">
                  <a:extLst>
                    <a:ext uri="{FF2B5EF4-FFF2-40B4-BE49-F238E27FC236}">
                      <a16:creationId xmlns:a16="http://schemas.microsoft.com/office/drawing/2014/main" id="{E1FF8FF5-A12E-4A3A-A0C5-9B9D8CF2E1C0}"/>
                    </a:ext>
                  </a:extLst>
                </p:cNvPr>
                <p:cNvSpPr/>
                <p:nvPr/>
              </p:nvSpPr>
              <p:spPr>
                <a:xfrm>
                  <a:off x="7269053" y="3431099"/>
                  <a:ext cx="501445" cy="261178"/>
                </a:xfrm>
                <a:prstGeom prst="right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84" name="Graphic 83">
                  <a:extLst>
                    <a:ext uri="{FF2B5EF4-FFF2-40B4-BE49-F238E27FC236}">
                      <a16:creationId xmlns:a16="http://schemas.microsoft.com/office/drawing/2014/main" id="{62329615-84D1-4595-9555-C935B87155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51843" y="2833182"/>
                  <a:ext cx="2538020" cy="1457012"/>
                </a:xfrm>
                <a:prstGeom prst="rect">
                  <a:avLst/>
                </a:prstGeom>
              </p:spPr>
            </p:pic>
          </p:grpSp>
        </p:grpSp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EBE4086F-8B08-479E-9227-23BD84CAB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712" y="1012811"/>
              <a:ext cx="778041" cy="194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E3DC0409-D24D-45F7-BC44-11F9CF4416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866" y="958430"/>
              <a:ext cx="362984" cy="24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3ECB909-1794-4CE2-852F-A643278A291F}"/>
                </a:ext>
              </a:extLst>
            </p:cNvPr>
            <p:cNvSpPr txBox="1"/>
            <p:nvPr/>
          </p:nvSpPr>
          <p:spPr>
            <a:xfrm>
              <a:off x="5822407" y="958430"/>
              <a:ext cx="13589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CIPHER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D284428-609A-42AD-931A-5DB9078B90BB}"/>
              </a:ext>
            </a:extLst>
          </p:cNvPr>
          <p:cNvGrpSpPr/>
          <p:nvPr/>
        </p:nvGrpSpPr>
        <p:grpSpPr>
          <a:xfrm>
            <a:off x="6561135" y="1570147"/>
            <a:ext cx="2224222" cy="1186744"/>
            <a:chOff x="8612965" y="938295"/>
            <a:chExt cx="2224222" cy="1186744"/>
          </a:xfrm>
        </p:grpSpPr>
        <p:sp>
          <p:nvSpPr>
            <p:cNvPr id="88" name="Arrow: Right 87">
              <a:extLst>
                <a:ext uri="{FF2B5EF4-FFF2-40B4-BE49-F238E27FC236}">
                  <a16:creationId xmlns:a16="http://schemas.microsoft.com/office/drawing/2014/main" id="{6F248265-28E8-4616-B4FF-627F071D6AEA}"/>
                </a:ext>
              </a:extLst>
            </p:cNvPr>
            <p:cNvSpPr/>
            <p:nvPr/>
          </p:nvSpPr>
          <p:spPr>
            <a:xfrm rot="1360628">
              <a:off x="9476566" y="1416567"/>
              <a:ext cx="296954" cy="17142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9" name="Picture 88" descr="Logo&#10;&#10;Description automatically generated">
              <a:extLst>
                <a:ext uri="{FF2B5EF4-FFF2-40B4-BE49-F238E27FC236}">
                  <a16:creationId xmlns:a16="http://schemas.microsoft.com/office/drawing/2014/main" id="{74B17A83-4B15-4790-BFF1-7204D36478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18" b="11832"/>
            <a:stretch/>
          </p:blipFill>
          <p:spPr>
            <a:xfrm>
              <a:off x="8755744" y="938295"/>
              <a:ext cx="743480" cy="801672"/>
            </a:xfrm>
            <a:prstGeom prst="rect">
              <a:avLst/>
            </a:prstGeom>
          </p:spPr>
        </p:pic>
        <p:pic>
          <p:nvPicPr>
            <p:cNvPr id="90" name="Picture 89" descr="A picture containing text, envelope&#10;&#10;Description automatically generated">
              <a:extLst>
                <a:ext uri="{FF2B5EF4-FFF2-40B4-BE49-F238E27FC236}">
                  <a16:creationId xmlns:a16="http://schemas.microsoft.com/office/drawing/2014/main" id="{F07C989B-F5D8-43FE-A1A1-32F2BF8D3B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7" t="20690" r="15762" b="19134"/>
            <a:stretch/>
          </p:blipFill>
          <p:spPr>
            <a:xfrm>
              <a:off x="9766300" y="1067503"/>
              <a:ext cx="1070887" cy="948753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72D57FE-190F-4607-BA11-8844F9D6B57B}"/>
                </a:ext>
              </a:extLst>
            </p:cNvPr>
            <p:cNvSpPr txBox="1"/>
            <p:nvPr/>
          </p:nvSpPr>
          <p:spPr>
            <a:xfrm>
              <a:off x="8612965" y="1663374"/>
              <a:ext cx="12815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Synthetic microstructures 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EDE5C52-06BA-4CAC-A060-6537A67913E4}"/>
              </a:ext>
            </a:extLst>
          </p:cNvPr>
          <p:cNvGrpSpPr/>
          <p:nvPr/>
        </p:nvGrpSpPr>
        <p:grpSpPr>
          <a:xfrm>
            <a:off x="8990976" y="1550155"/>
            <a:ext cx="2955913" cy="1294266"/>
            <a:chOff x="8755744" y="2134734"/>
            <a:chExt cx="2955913" cy="1294266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1CF69ADB-A959-4D8D-9E3F-99AB7B20E5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032"/>
            <a:stretch/>
          </p:blipFill>
          <p:spPr>
            <a:xfrm>
              <a:off x="10310776" y="2167621"/>
              <a:ext cx="1400881" cy="1261379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9169A97F-1183-4ECE-8523-CC84B7EF0A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091" t="16218" r="18046" b="23516"/>
            <a:stretch/>
          </p:blipFill>
          <p:spPr>
            <a:xfrm rot="19298466">
              <a:off x="9130630" y="2134734"/>
              <a:ext cx="908210" cy="976070"/>
            </a:xfrm>
            <a:prstGeom prst="rect">
              <a:avLst/>
            </a:prstGeom>
          </p:spPr>
        </p:pic>
        <p:sp>
          <p:nvSpPr>
            <p:cNvPr id="95" name="Arrow: Right 94">
              <a:extLst>
                <a:ext uri="{FF2B5EF4-FFF2-40B4-BE49-F238E27FC236}">
                  <a16:creationId xmlns:a16="http://schemas.microsoft.com/office/drawing/2014/main" id="{CC91173B-8A5F-4B9F-98D1-ECDFA27E8535}"/>
                </a:ext>
              </a:extLst>
            </p:cNvPr>
            <p:cNvSpPr/>
            <p:nvPr/>
          </p:nvSpPr>
          <p:spPr>
            <a:xfrm rot="1360628">
              <a:off x="10027741" y="2978556"/>
              <a:ext cx="296954" cy="17142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6AB3477-A216-4970-8D75-414637BCF65E}"/>
                </a:ext>
              </a:extLst>
            </p:cNvPr>
            <p:cNvSpPr txBox="1"/>
            <p:nvPr/>
          </p:nvSpPr>
          <p:spPr>
            <a:xfrm>
              <a:off x="8755744" y="3102189"/>
              <a:ext cx="15935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Real microstructures </a:t>
              </a:r>
            </a:p>
          </p:txBody>
        </p:sp>
      </p:grpSp>
      <p:sp>
        <p:nvSpPr>
          <p:cNvPr id="98" name="Title 1">
            <a:extLst>
              <a:ext uri="{FF2B5EF4-FFF2-40B4-BE49-F238E27FC236}">
                <a16:creationId xmlns:a16="http://schemas.microsoft.com/office/drawing/2014/main" id="{E06375C3-173D-4446-BBBC-AECE2AF8DE44}"/>
              </a:ext>
            </a:extLst>
          </p:cNvPr>
          <p:cNvSpPr txBox="1">
            <a:spLocks/>
          </p:cNvSpPr>
          <p:nvPr/>
        </p:nvSpPr>
        <p:spPr>
          <a:xfrm>
            <a:off x="930030" y="938582"/>
            <a:ext cx="10747620" cy="383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>
                <a:solidFill>
                  <a:srgbClr val="0B5FA5"/>
                </a:solidFill>
                <a:cs typeface="Arial" panose="020B0604020202020204" pitchFamily="34" charset="0"/>
              </a:rPr>
              <a:t>Our toolkit for microstructural development in dual-phase Ti hot rolling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1F685D6-EB9A-4D65-9781-CE0930823DC0}"/>
              </a:ext>
            </a:extLst>
          </p:cNvPr>
          <p:cNvGrpSpPr/>
          <p:nvPr/>
        </p:nvGrpSpPr>
        <p:grpSpPr>
          <a:xfrm>
            <a:off x="6561135" y="4392962"/>
            <a:ext cx="5408753" cy="2272212"/>
            <a:chOff x="6500228" y="4371688"/>
            <a:chExt cx="5408753" cy="2272212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F100D428-8C1E-4674-B0EA-16CC0EE77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500228" y="4687197"/>
              <a:ext cx="1604552" cy="1736243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546F4011-349D-4BB7-AC8C-060A099E6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16186" t="26812" r="17092" b="19811"/>
            <a:stretch/>
          </p:blipFill>
          <p:spPr>
            <a:xfrm>
              <a:off x="8659338" y="5636525"/>
              <a:ext cx="1494848" cy="896910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0FE6DAE7-4919-4B23-93AA-2E49CE70F0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r="66845" b="10756"/>
            <a:stretch/>
          </p:blipFill>
          <p:spPr>
            <a:xfrm>
              <a:off x="8249913" y="4615046"/>
              <a:ext cx="875583" cy="896910"/>
            </a:xfrm>
            <a:prstGeom prst="rect">
              <a:avLst/>
            </a:prstGeom>
          </p:spPr>
        </p:pic>
        <p:pic>
          <p:nvPicPr>
            <p:cNvPr id="111" name="raster_capture">
              <a:hlinkClick r:id="" action="ppaction://media"/>
              <a:extLst>
                <a:ext uri="{FF2B5EF4-FFF2-40B4-BE49-F238E27FC236}">
                  <a16:creationId xmlns:a16="http://schemas.microsoft.com/office/drawing/2014/main" id="{C7E0609D-2126-40F5-A731-9BA2CB5EF630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21"/>
            <a:stretch>
              <a:fillRect/>
            </a:stretch>
          </p:blipFill>
          <p:spPr>
            <a:xfrm>
              <a:off x="9626256" y="4371688"/>
              <a:ext cx="1109212" cy="1154372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29995229-EC95-49B4-879B-CA8843C7E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398826" y="5478795"/>
              <a:ext cx="1510155" cy="1165105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92CB9F8-A4A6-43FB-A3F5-88B3BB5C69B1}"/>
              </a:ext>
            </a:extLst>
          </p:cNvPr>
          <p:cNvGrpSpPr/>
          <p:nvPr/>
        </p:nvGrpSpPr>
        <p:grpSpPr>
          <a:xfrm>
            <a:off x="368232" y="1550112"/>
            <a:ext cx="5629103" cy="2103769"/>
            <a:chOff x="368232" y="1465269"/>
            <a:chExt cx="5629103" cy="21037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1B0974-80F6-4760-82F1-CEE2B25B866B}"/>
                </a:ext>
              </a:extLst>
            </p:cNvPr>
            <p:cNvSpPr txBox="1"/>
            <p:nvPr/>
          </p:nvSpPr>
          <p:spPr>
            <a:xfrm>
              <a:off x="612741" y="2060503"/>
              <a:ext cx="5384593" cy="1399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GB" dirty="0"/>
                <a:t>Sampling experimental texture (MTEX)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GB" dirty="0"/>
                <a:t>Simple crystal plasticity simulations (DAMASK)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GB" dirty="0"/>
                <a:t>Iterative “multi-pass” rolling simulations (DAMASK)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GB" dirty="0"/>
                <a:t>Pole figure generation (MTEX)</a:t>
              </a:r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438E7E37-AB39-4849-B404-1066B920421E}"/>
                </a:ext>
              </a:extLst>
            </p:cNvPr>
            <p:cNvSpPr/>
            <p:nvPr/>
          </p:nvSpPr>
          <p:spPr>
            <a:xfrm>
              <a:off x="368233" y="1465269"/>
              <a:ext cx="5629102" cy="2103769"/>
            </a:xfrm>
            <a:prstGeom prst="roundRect">
              <a:avLst>
                <a:gd name="adj" fmla="val 152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FB686B1-5329-4E16-B2E3-70838D34C4CE}"/>
                </a:ext>
              </a:extLst>
            </p:cNvPr>
            <p:cNvSpPr txBox="1"/>
            <p:nvPr/>
          </p:nvSpPr>
          <p:spPr>
            <a:xfrm>
              <a:off x="368232" y="1587243"/>
              <a:ext cx="56291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>
                  <a:latin typeface="+mj-lt"/>
                </a:rPr>
                <a:t>Well-trodden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CB5B73E-16A4-4527-B7DF-382771F6D357}"/>
              </a:ext>
            </a:extLst>
          </p:cNvPr>
          <p:cNvGrpSpPr/>
          <p:nvPr/>
        </p:nvGrpSpPr>
        <p:grpSpPr>
          <a:xfrm>
            <a:off x="377475" y="3862862"/>
            <a:ext cx="5629102" cy="2821736"/>
            <a:chOff x="377475" y="3815727"/>
            <a:chExt cx="5629102" cy="282173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44D4BA-5ECB-475B-A0BE-8FADC50B36A7}"/>
                </a:ext>
              </a:extLst>
            </p:cNvPr>
            <p:cNvSpPr txBox="1"/>
            <p:nvPr/>
          </p:nvSpPr>
          <p:spPr>
            <a:xfrm>
              <a:off x="612741" y="4452429"/>
              <a:ext cx="5393834" cy="2064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GB" dirty="0"/>
                <a:t>Generation of </a:t>
              </a:r>
              <a:r>
                <a:rPr lang="en-GB" b="1" dirty="0"/>
                <a:t>synthetic dual-phase material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GB" b="1" dirty="0"/>
                <a:t>Grain segmentation </a:t>
              </a:r>
              <a:r>
                <a:rPr lang="en-GB" dirty="0"/>
                <a:t>post-processing via MTEX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GB" b="1" dirty="0"/>
                <a:t>Phase-field</a:t>
              </a:r>
              <a:r>
                <a:rPr lang="en-GB" dirty="0"/>
                <a:t> simulations via CIPHER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GB" dirty="0"/>
                <a:t>Simulation of </a:t>
              </a:r>
              <a:r>
                <a:rPr lang="en-GB" b="1" dirty="0"/>
                <a:t>real microstructures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GB" dirty="0"/>
                <a:t>Single-crystal </a:t>
              </a:r>
              <a:r>
                <a:rPr lang="en-GB" b="1" dirty="0"/>
                <a:t>parameter validation from XRD data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GB" b="1" dirty="0"/>
                <a:t>Coupled</a:t>
              </a:r>
              <a:r>
                <a:rPr lang="en-GB" dirty="0"/>
                <a:t> crystal-plasticity/phase-field simulations</a:t>
              </a:r>
            </a:p>
          </p:txBody>
        </p:sp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B7AAE96F-8D16-4A47-8A3C-7B1525FF442B}"/>
                </a:ext>
              </a:extLst>
            </p:cNvPr>
            <p:cNvSpPr/>
            <p:nvPr/>
          </p:nvSpPr>
          <p:spPr>
            <a:xfrm>
              <a:off x="377475" y="3815727"/>
              <a:ext cx="5629102" cy="2821736"/>
            </a:xfrm>
            <a:prstGeom prst="roundRect">
              <a:avLst>
                <a:gd name="adj" fmla="val 152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81310A3-A89B-4D66-B114-0716A80A79BB}"/>
                </a:ext>
              </a:extLst>
            </p:cNvPr>
            <p:cNvSpPr txBox="1"/>
            <p:nvPr/>
          </p:nvSpPr>
          <p:spPr>
            <a:xfrm>
              <a:off x="377475" y="3941885"/>
              <a:ext cx="56291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>
                  <a:latin typeface="+mj-lt"/>
                </a:rPr>
                <a:t>Under dev. (various stages)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615431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 mute="1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1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423</Words>
  <Application>Microsoft Office PowerPoint</Application>
  <PresentationFormat>Widescreen</PresentationFormat>
  <Paragraphs>97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Consolas</vt:lpstr>
      <vt:lpstr>Office Theme</vt:lpstr>
      <vt:lpstr>PowerPoint Presentation</vt:lpstr>
      <vt:lpstr>PowerPoint Presentation</vt:lpstr>
      <vt:lpstr>How to make data look like that?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Plowman</dc:creator>
  <cp:lastModifiedBy>Adam Plowman</cp:lastModifiedBy>
  <cp:revision>93</cp:revision>
  <dcterms:created xsi:type="dcterms:W3CDTF">2021-12-03T11:57:38Z</dcterms:created>
  <dcterms:modified xsi:type="dcterms:W3CDTF">2022-04-08T09:47:37Z</dcterms:modified>
</cp:coreProperties>
</file>